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5" r:id="rId1"/>
  </p:sldMasterIdLst>
  <p:notesMasterIdLst>
    <p:notesMasterId r:id="rId48"/>
  </p:notesMasterIdLst>
  <p:handoutMasterIdLst>
    <p:handoutMasterId r:id="rId49"/>
  </p:handoutMasterIdLst>
  <p:sldIdLst>
    <p:sldId id="284" r:id="rId2"/>
    <p:sldId id="285" r:id="rId3"/>
    <p:sldId id="286" r:id="rId4"/>
    <p:sldId id="287" r:id="rId5"/>
    <p:sldId id="256" r:id="rId6"/>
    <p:sldId id="302" r:id="rId7"/>
    <p:sldId id="257" r:id="rId8"/>
    <p:sldId id="258" r:id="rId9"/>
    <p:sldId id="311" r:id="rId10"/>
    <p:sldId id="259" r:id="rId11"/>
    <p:sldId id="260" r:id="rId12"/>
    <p:sldId id="261" r:id="rId13"/>
    <p:sldId id="262" r:id="rId14"/>
    <p:sldId id="299" r:id="rId15"/>
    <p:sldId id="303" r:id="rId16"/>
    <p:sldId id="263" r:id="rId17"/>
    <p:sldId id="264" r:id="rId18"/>
    <p:sldId id="265" r:id="rId19"/>
    <p:sldId id="266" r:id="rId20"/>
    <p:sldId id="267" r:id="rId21"/>
    <p:sldId id="300" r:id="rId22"/>
    <p:sldId id="268" r:id="rId23"/>
    <p:sldId id="269" r:id="rId24"/>
    <p:sldId id="270" r:id="rId25"/>
    <p:sldId id="301" r:id="rId26"/>
    <p:sldId id="271" r:id="rId27"/>
    <p:sldId id="310" r:id="rId28"/>
    <p:sldId id="272" r:id="rId29"/>
    <p:sldId id="273" r:id="rId30"/>
    <p:sldId id="274" r:id="rId31"/>
    <p:sldId id="275" r:id="rId32"/>
    <p:sldId id="276" r:id="rId33"/>
    <p:sldId id="305" r:id="rId34"/>
    <p:sldId id="277" r:id="rId35"/>
    <p:sldId id="278" r:id="rId36"/>
    <p:sldId id="304" r:id="rId37"/>
    <p:sldId id="279" r:id="rId38"/>
    <p:sldId id="280" r:id="rId39"/>
    <p:sldId id="294" r:id="rId40"/>
    <p:sldId id="281" r:id="rId41"/>
    <p:sldId id="282" r:id="rId42"/>
    <p:sldId id="283" r:id="rId43"/>
    <p:sldId id="290" r:id="rId44"/>
    <p:sldId id="292" r:id="rId45"/>
    <p:sldId id="289" r:id="rId46"/>
    <p:sldId id="297" r:id="rId4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71" autoAdjust="0"/>
    <p:restoredTop sz="94660"/>
  </p:normalViewPr>
  <p:slideViewPr>
    <p:cSldViewPr snapToGrid="0">
      <p:cViewPr varScale="1">
        <p:scale>
          <a:sx n="84" d="100"/>
          <a:sy n="84"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1912810E-95D7-4E50-8C43-27742906899A}" type="datetime1">
              <a:rPr lang="en-US" smtClean="0"/>
              <a:t>4/14/2020</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D272E564-77FF-483B-9A2B-7E99CA59AC67}" type="slidenum">
              <a:rPr lang="fa-IR" smtClean="0"/>
              <a:t>‹#›</a:t>
            </a:fld>
            <a:endParaRPr lang="fa-IR"/>
          </a:p>
        </p:txBody>
      </p:sp>
    </p:spTree>
    <p:extLst>
      <p:ext uri="{BB962C8B-B14F-4D97-AF65-F5344CB8AC3E}">
        <p14:creationId xmlns:p14="http://schemas.microsoft.com/office/powerpoint/2010/main" val="228164931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4ACEB2C-58B7-4801-A8D6-F2D22073EFA3}" type="datetime1">
              <a:rPr lang="en-US" smtClean="0"/>
              <a:t>4/14/2020</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E237CEE-E268-4A17-B566-6AAB98173B10}" type="slidenum">
              <a:rPr lang="fa-IR" smtClean="0"/>
              <a:t>‹#›</a:t>
            </a:fld>
            <a:endParaRPr lang="fa-IR"/>
          </a:p>
        </p:txBody>
      </p:sp>
    </p:spTree>
    <p:extLst>
      <p:ext uri="{BB962C8B-B14F-4D97-AF65-F5344CB8AC3E}">
        <p14:creationId xmlns:p14="http://schemas.microsoft.com/office/powerpoint/2010/main" val="1747599295"/>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Date Placeholder 3"/>
          <p:cNvSpPr>
            <a:spLocks noGrp="1"/>
          </p:cNvSpPr>
          <p:nvPr>
            <p:ph type="dt" idx="10"/>
          </p:nvPr>
        </p:nvSpPr>
        <p:spPr/>
        <p:txBody>
          <a:bodyPr/>
          <a:lstStyle/>
          <a:p>
            <a:fld id="{2015A3F2-78E3-4C4D-82E9-6238D369D0DE}" type="datetime1">
              <a:rPr lang="en-US" smtClean="0"/>
              <a:t>4/14/2020</a:t>
            </a:fld>
            <a:endParaRPr lang="fa-IR"/>
          </a:p>
        </p:txBody>
      </p:sp>
      <p:sp>
        <p:nvSpPr>
          <p:cNvPr id="5" name="Slide Number Placeholder 4"/>
          <p:cNvSpPr>
            <a:spLocks noGrp="1"/>
          </p:cNvSpPr>
          <p:nvPr>
            <p:ph type="sldNum" sz="quarter" idx="11"/>
          </p:nvPr>
        </p:nvSpPr>
        <p:spPr/>
        <p:txBody>
          <a:bodyPr/>
          <a:lstStyle/>
          <a:p>
            <a:fld id="{5E237CEE-E268-4A17-B566-6AAB98173B10}" type="slidenum">
              <a:rPr lang="fa-IR" smtClean="0"/>
              <a:t>1</a:t>
            </a:fld>
            <a:endParaRPr lang="fa-IR"/>
          </a:p>
        </p:txBody>
      </p:sp>
    </p:spTree>
    <p:extLst>
      <p:ext uri="{BB962C8B-B14F-4D97-AF65-F5344CB8AC3E}">
        <p14:creationId xmlns:p14="http://schemas.microsoft.com/office/powerpoint/2010/main" val="276095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E237CEE-E268-4A17-B566-6AAB98173B10}" type="slidenum">
              <a:rPr lang="fa-IR" smtClean="0"/>
              <a:t>5</a:t>
            </a:fld>
            <a:endParaRPr lang="fa-IR"/>
          </a:p>
        </p:txBody>
      </p:sp>
      <p:sp>
        <p:nvSpPr>
          <p:cNvPr id="5" name="Date Placeholder 4"/>
          <p:cNvSpPr>
            <a:spLocks noGrp="1"/>
          </p:cNvSpPr>
          <p:nvPr>
            <p:ph type="dt" idx="11"/>
          </p:nvPr>
        </p:nvSpPr>
        <p:spPr/>
        <p:txBody>
          <a:bodyPr/>
          <a:lstStyle/>
          <a:p>
            <a:fld id="{09E9193A-7370-4855-9C68-1D87C4DEBEFA}" type="datetime1">
              <a:rPr lang="en-US" smtClean="0"/>
              <a:t>4/14/2020</a:t>
            </a:fld>
            <a:endParaRPr lang="fa-IR"/>
          </a:p>
        </p:txBody>
      </p:sp>
    </p:spTree>
    <p:extLst>
      <p:ext uri="{BB962C8B-B14F-4D97-AF65-F5344CB8AC3E}">
        <p14:creationId xmlns:p14="http://schemas.microsoft.com/office/powerpoint/2010/main" val="32504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E237CEE-E268-4A17-B566-6AAB98173B10}" type="slidenum">
              <a:rPr lang="fa-IR" smtClean="0"/>
              <a:t>7</a:t>
            </a:fld>
            <a:endParaRPr lang="fa-IR"/>
          </a:p>
        </p:txBody>
      </p:sp>
      <p:sp>
        <p:nvSpPr>
          <p:cNvPr id="5" name="Date Placeholder 4"/>
          <p:cNvSpPr>
            <a:spLocks noGrp="1"/>
          </p:cNvSpPr>
          <p:nvPr>
            <p:ph type="dt" idx="11"/>
          </p:nvPr>
        </p:nvSpPr>
        <p:spPr/>
        <p:txBody>
          <a:bodyPr/>
          <a:lstStyle/>
          <a:p>
            <a:fld id="{40FCC1BF-178E-4BF7-979C-980705AAB8B5}" type="datetime1">
              <a:rPr lang="en-US" smtClean="0"/>
              <a:t>4/14/2020</a:t>
            </a:fld>
            <a:endParaRPr lang="fa-IR"/>
          </a:p>
        </p:txBody>
      </p:sp>
    </p:spTree>
    <p:extLst>
      <p:ext uri="{BB962C8B-B14F-4D97-AF65-F5344CB8AC3E}">
        <p14:creationId xmlns:p14="http://schemas.microsoft.com/office/powerpoint/2010/main" val="48336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Date Placeholder 3"/>
          <p:cNvSpPr>
            <a:spLocks noGrp="1"/>
          </p:cNvSpPr>
          <p:nvPr>
            <p:ph type="dt" idx="10"/>
          </p:nvPr>
        </p:nvSpPr>
        <p:spPr/>
        <p:txBody>
          <a:bodyPr/>
          <a:lstStyle/>
          <a:p>
            <a:fld id="{0E3A5F61-2C67-4AB4-ABA8-5B86C1FC3647}" type="datetime1">
              <a:rPr lang="en-US" smtClean="0"/>
              <a:t>4/14/2020</a:t>
            </a:fld>
            <a:endParaRPr lang="fa-IR"/>
          </a:p>
        </p:txBody>
      </p:sp>
      <p:sp>
        <p:nvSpPr>
          <p:cNvPr id="5" name="Slide Number Placeholder 4"/>
          <p:cNvSpPr>
            <a:spLocks noGrp="1"/>
          </p:cNvSpPr>
          <p:nvPr>
            <p:ph type="sldNum" sz="quarter" idx="11"/>
          </p:nvPr>
        </p:nvSpPr>
        <p:spPr/>
        <p:txBody>
          <a:bodyPr/>
          <a:lstStyle/>
          <a:p>
            <a:fld id="{5E237CEE-E268-4A17-B566-6AAB98173B10}" type="slidenum">
              <a:rPr lang="fa-IR" smtClean="0"/>
              <a:t>17</a:t>
            </a:fld>
            <a:endParaRPr lang="fa-IR"/>
          </a:p>
        </p:txBody>
      </p:sp>
    </p:spTree>
    <p:extLst>
      <p:ext uri="{BB962C8B-B14F-4D97-AF65-F5344CB8AC3E}">
        <p14:creationId xmlns:p14="http://schemas.microsoft.com/office/powerpoint/2010/main" val="96489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476545-9FE8-45FB-9F86-2EF52EB6F366}" type="datetime1">
              <a:rPr lang="en-US" smtClean="0"/>
              <a:t>4/14/2020</a:t>
            </a:fld>
            <a:endParaRPr lang="fa-IR"/>
          </a:p>
        </p:txBody>
      </p:sp>
      <p:sp>
        <p:nvSpPr>
          <p:cNvPr id="5" name="Footer Placeholder 4"/>
          <p:cNvSpPr>
            <a:spLocks noGrp="1"/>
          </p:cNvSpPr>
          <p:nvPr>
            <p:ph type="ftr" sz="quarter" idx="11"/>
          </p:nvPr>
        </p:nvSpPr>
        <p:spPr/>
        <p:txBody>
          <a:bodyPr/>
          <a:lstStyle/>
          <a:p>
            <a:endParaRPr lang="fa-I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155392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0C14B-B4FE-40CE-B483-F27D8AFE6CE3}" type="datetime1">
              <a:rPr lang="en-US" smtClean="0"/>
              <a:t>4/14/2020</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111578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AB3EDA-104A-4E0D-B680-E76C6E8030A6}" type="datetime1">
              <a:rPr lang="en-US" smtClean="0"/>
              <a:t>4/14/2020</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C45806-68C5-47F4-BFB1-7E9C0680A4DF}" type="slidenum">
              <a:rPr lang="fa-IR" smtClean="0"/>
              <a:t>‹#›</a:t>
            </a:fld>
            <a:endParaRPr lang="fa-I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6593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39226EA-6D1A-44A9-9A68-15343BBE7934}" type="datetime1">
              <a:rPr lang="en-US" smtClean="0"/>
              <a:t>4/14/2020</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1062916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9183790-FCAD-4261-A2AD-FD7183558F5C}" type="datetime1">
              <a:rPr lang="en-US" smtClean="0"/>
              <a:t>4/14/2020</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C45806-68C5-47F4-BFB1-7E9C0680A4DF}" type="slidenum">
              <a:rPr lang="fa-IR" smtClean="0"/>
              <a:t>‹#›</a:t>
            </a:fld>
            <a:endParaRPr lang="fa-I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6430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F9DBBE1-BB61-4D7D-8A96-E32340160A58}" type="datetime1">
              <a:rPr lang="en-US" smtClean="0"/>
              <a:t>4/14/2020</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3253816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88E407-7135-4053-81BB-B1AE997124E8}" type="datetime1">
              <a:rPr lang="en-US" smtClean="0"/>
              <a:t>4/14/2020</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325720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1E5F14-91FF-4622-905A-376923F842AC}" type="datetime1">
              <a:rPr lang="en-US" smtClean="0"/>
              <a:t>4/14/2020</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231286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76FA32-A7BA-453D-8A64-E327BBD98511}" type="datetime1">
              <a:rPr lang="en-US" smtClean="0"/>
              <a:t>4/14/2020</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427521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BE9AE-BB2C-4FA2-B4DA-B9F72211575B}" type="datetime1">
              <a:rPr lang="en-US" smtClean="0"/>
              <a:t>4/14/2020</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8748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3FDC7E-2151-4F93-9A62-DCC8A7B3C382}" type="datetime1">
              <a:rPr lang="en-US" smtClean="0"/>
              <a:t>4/14/2020</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100862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02582D-0AC2-4549-9808-BB1094E21CD2}" type="datetime1">
              <a:rPr lang="en-US" smtClean="0"/>
              <a:t>4/14/2020</a:t>
            </a:fld>
            <a:endParaRPr lang="fa-IR"/>
          </a:p>
        </p:txBody>
      </p:sp>
      <p:sp>
        <p:nvSpPr>
          <p:cNvPr id="8" name="Footer Placeholder 7"/>
          <p:cNvSpPr>
            <a:spLocks noGrp="1"/>
          </p:cNvSpPr>
          <p:nvPr>
            <p:ph type="ftr" sz="quarter" idx="11"/>
          </p:nvPr>
        </p:nvSpPr>
        <p:spPr/>
        <p:txBody>
          <a:bodyPr/>
          <a:lstStyle/>
          <a:p>
            <a:endParaRPr lang="fa-I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378597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C97795-1826-41C7-831F-40DDEEF3A1B7}" type="datetime1">
              <a:rPr lang="en-US" smtClean="0"/>
              <a:t>4/14/2020</a:t>
            </a:fld>
            <a:endParaRPr lang="fa-IR"/>
          </a:p>
        </p:txBody>
      </p:sp>
      <p:sp>
        <p:nvSpPr>
          <p:cNvPr id="4" name="Footer Placeholder 3"/>
          <p:cNvSpPr>
            <a:spLocks noGrp="1"/>
          </p:cNvSpPr>
          <p:nvPr>
            <p:ph type="ftr" sz="quarter" idx="11"/>
          </p:nvPr>
        </p:nvSpPr>
        <p:spPr/>
        <p:txBody>
          <a:bodyPr/>
          <a:lstStyle/>
          <a:p>
            <a:endParaRPr lang="fa-I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368837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18BA5-061C-41AF-98C2-E6558FC4882A}" type="datetime1">
              <a:rPr lang="en-US" smtClean="0"/>
              <a:t>4/14/2020</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127241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D9DEF-05AC-46DB-8A29-1F6F9F08598C}" type="datetime1">
              <a:rPr lang="en-US" smtClean="0"/>
              <a:t>4/14/2020</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418825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35D13-095A-4CCA-B672-627E5B8655B5}" type="datetime1">
              <a:rPr lang="en-US" smtClean="0"/>
              <a:t>4/14/2020</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C45806-68C5-47F4-BFB1-7E9C0680A4DF}" type="slidenum">
              <a:rPr lang="fa-IR" smtClean="0"/>
              <a:t>‹#›</a:t>
            </a:fld>
            <a:endParaRPr lang="fa-IR"/>
          </a:p>
        </p:txBody>
      </p:sp>
    </p:spTree>
    <p:extLst>
      <p:ext uri="{BB962C8B-B14F-4D97-AF65-F5344CB8AC3E}">
        <p14:creationId xmlns:p14="http://schemas.microsoft.com/office/powerpoint/2010/main" val="1800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7AD9639-12D3-4FBD-8057-411CBE5F4F42}" type="datetime1">
              <a:rPr lang="en-US" smtClean="0"/>
              <a:t>4/14/2020</a:t>
            </a:fld>
            <a:endParaRPr lang="fa-I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7C45806-68C5-47F4-BFB1-7E9C0680A4DF}" type="slidenum">
              <a:rPr lang="fa-IR" smtClean="0"/>
              <a:t>‹#›</a:t>
            </a:fld>
            <a:endParaRPr lang="fa-IR"/>
          </a:p>
        </p:txBody>
      </p:sp>
    </p:spTree>
    <p:extLst>
      <p:ext uri="{BB962C8B-B14F-4D97-AF65-F5344CB8AC3E}">
        <p14:creationId xmlns:p14="http://schemas.microsoft.com/office/powerpoint/2010/main" val="153388209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Lst>
  <p:hf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6213" y="3897948"/>
            <a:ext cx="9130347" cy="1993433"/>
          </a:xfrm>
        </p:spPr>
        <p:txBody>
          <a:bodyPr>
            <a:noAutofit/>
          </a:bodyPr>
          <a:lstStyle/>
          <a:p>
            <a:pPr algn="just">
              <a:lnSpc>
                <a:spcPct val="150000"/>
              </a:lnSpc>
            </a:pPr>
            <a:endParaRPr lang="fa-IR" sz="3200" b="1" dirty="0">
              <a:solidFill>
                <a:schemeClr val="accent1"/>
              </a:solidFill>
              <a:effectLst>
                <a:outerShdw blurRad="38100" dist="38100" dir="2700000" algn="tl">
                  <a:srgbClr val="000000">
                    <a:alpha val="43137"/>
                  </a:srgbClr>
                </a:outerShdw>
              </a:effectLst>
              <a:cs typeface="B Nazanin" panose="00000400000000000000" pitchFamily="2" charset="-78"/>
            </a:endParaRPr>
          </a:p>
        </p:txBody>
      </p:sp>
      <p:sp>
        <p:nvSpPr>
          <p:cNvPr id="6" name="Cloud 5"/>
          <p:cNvSpPr/>
          <p:nvPr/>
        </p:nvSpPr>
        <p:spPr>
          <a:xfrm>
            <a:off x="2577255" y="584928"/>
            <a:ext cx="7701280" cy="2235200"/>
          </a:xfrm>
          <a:prstGeom prst="cloud">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4400" b="1" dirty="0" smtClean="0">
                <a:solidFill>
                  <a:schemeClr val="accent1"/>
                </a:solidFill>
                <a:effectLst>
                  <a:outerShdw blurRad="38100" dist="38100" dir="2700000" algn="tl">
                    <a:srgbClr val="000000">
                      <a:alpha val="43137"/>
                    </a:srgbClr>
                  </a:outerShdw>
                </a:effectLst>
                <a:cs typeface="B Nazanin" panose="00000400000000000000" pitchFamily="2" charset="-78"/>
              </a:rPr>
              <a:t>مس و آلیاژهای آن </a:t>
            </a:r>
            <a:endParaRPr lang="fa-IR" sz="4400" dirty="0"/>
          </a:p>
        </p:txBody>
      </p:sp>
      <p:sp>
        <p:nvSpPr>
          <p:cNvPr id="7" name="Slide Number Placeholder 6"/>
          <p:cNvSpPr>
            <a:spLocks noGrp="1"/>
          </p:cNvSpPr>
          <p:nvPr>
            <p:ph type="sldNum" sz="quarter" idx="12"/>
          </p:nvPr>
        </p:nvSpPr>
        <p:spPr/>
        <p:txBody>
          <a:bodyPr/>
          <a:lstStyle/>
          <a:p>
            <a:fld id="{B7C45806-68C5-47F4-BFB1-7E9C0680A4DF}" type="slidenum">
              <a:rPr lang="fa-IR" smtClean="0"/>
              <a:t>1</a:t>
            </a:fld>
            <a:endParaRPr lang="fa-IR"/>
          </a:p>
        </p:txBody>
      </p:sp>
    </p:spTree>
    <p:extLst>
      <p:ext uri="{BB962C8B-B14F-4D97-AF65-F5344CB8AC3E}">
        <p14:creationId xmlns:p14="http://schemas.microsoft.com/office/powerpoint/2010/main" val="270911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extBox 3"/>
          <p:cNvSpPr txBox="1"/>
          <p:nvPr/>
        </p:nvSpPr>
        <p:spPr>
          <a:xfrm>
            <a:off x="2702560" y="335280"/>
            <a:ext cx="9022080" cy="8371523"/>
          </a:xfrm>
          <a:prstGeom prst="rect">
            <a:avLst/>
          </a:prstGeom>
          <a:noFill/>
        </p:spPr>
        <p:txBody>
          <a:bodyPr wrap="square" rtlCol="1">
            <a:spAutoFit/>
          </a:bodyPr>
          <a:lstStyle/>
          <a:p>
            <a:pPr algn="justLow"/>
            <a:r>
              <a:rPr lang="ar-SA" sz="2200" b="1" dirty="0">
                <a:cs typeface="B Nazanin" panose="00000400000000000000" pitchFamily="2" charset="-78"/>
              </a:rPr>
              <a:t>ریز ساختار برنجهای آلفا + </a:t>
            </a:r>
            <a:r>
              <a:rPr lang="ar-SA" sz="2200" b="1" dirty="0" smtClean="0">
                <a:cs typeface="B Nazanin" panose="00000400000000000000" pitchFamily="2" charset="-78"/>
              </a:rPr>
              <a:t>بتا</a:t>
            </a:r>
            <a:endParaRPr lang="en-US" sz="2200" dirty="0">
              <a:cs typeface="B Nazanin" panose="00000400000000000000" pitchFamily="2" charset="-78"/>
            </a:endParaRPr>
          </a:p>
          <a:p>
            <a:pPr algn="just">
              <a:lnSpc>
                <a:spcPct val="200000"/>
              </a:lnSpc>
              <a:spcAft>
                <a:spcPts val="800"/>
              </a:spcAft>
            </a:pPr>
            <a:r>
              <a:rPr lang="ar-SA" sz="2000" dirty="0" smtClean="0">
                <a:effectLst/>
                <a:latin typeface="Calibri" panose="020F0502020204030204" pitchFamily="34" charset="0"/>
                <a:ea typeface="Calibri" panose="020F0502020204030204" pitchFamily="34" charset="0"/>
                <a:cs typeface="B Nazanin" panose="00000400000000000000" pitchFamily="2" charset="-78"/>
              </a:rPr>
              <a:t>و</a:t>
            </a:r>
            <a:r>
              <a:rPr lang="fa-IR" sz="2000" dirty="0" smtClean="0">
                <a:effectLst/>
                <a:latin typeface="Calibri" panose="020F0502020204030204" pitchFamily="34" charset="0"/>
                <a:ea typeface="Calibri" panose="020F0502020204030204" pitchFamily="34" charset="0"/>
                <a:cs typeface="B Nazanin" panose="00000400000000000000" pitchFamily="2" charset="-78"/>
              </a:rPr>
              <a:t>ق</a:t>
            </a:r>
            <a:r>
              <a:rPr lang="ar-SA" sz="2000" dirty="0" smtClean="0">
                <a:effectLst/>
                <a:latin typeface="Calibri" panose="020F0502020204030204" pitchFamily="34" charset="0"/>
                <a:ea typeface="Calibri" panose="020F0502020204030204" pitchFamily="34" charset="0"/>
                <a:cs typeface="B Nazanin" panose="00000400000000000000" pitchFamily="2" charset="-78"/>
              </a:rPr>
              <a:t>تی مقدار روی آلیاژهای مس-روی حدود ۴۰٪ باشد. این آلیاژها دارای یک ساختمان دوپلکس شامل هر دو فاز آلفا+بتا هستند. عمومی ترین استفاده از برنج آلفا + بتا آلیاژ ۴۰% روی -۶۰% مس میباشد که</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 </a:t>
            </a:r>
            <a:r>
              <a:rPr lang="en-US" sz="2000" dirty="0" err="1" smtClean="0">
                <a:effectLst/>
                <a:latin typeface="Calibri" panose="020F0502020204030204" pitchFamily="34" charset="0"/>
                <a:ea typeface="Calibri" panose="020F0502020204030204" pitchFamily="34" charset="0"/>
                <a:cs typeface="B Nazanin" panose="00000400000000000000" pitchFamily="2" charset="-78"/>
              </a:rPr>
              <a:t>Muntz</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 Metal </a:t>
            </a:r>
            <a:r>
              <a:rPr lang="ar-SA" sz="2000" dirty="0" smtClean="0">
                <a:effectLst/>
                <a:latin typeface="Calibri" panose="020F0502020204030204" pitchFamily="34" charset="0"/>
                <a:ea typeface="Calibri" panose="020F0502020204030204" pitchFamily="34" charset="0"/>
                <a:cs typeface="B Nazanin" panose="00000400000000000000" pitchFamily="2" charset="-78"/>
              </a:rPr>
              <a:t>نامیده می شود</a:t>
            </a:r>
            <a:r>
              <a:rPr lang="fa-IR" sz="2000" dirty="0" smtClean="0">
                <a:effectLst/>
                <a:latin typeface="Calibri" panose="020F0502020204030204" pitchFamily="34" charset="0"/>
                <a:ea typeface="Calibri" panose="020F0502020204030204" pitchFamily="34" charset="0"/>
                <a:cs typeface="B Nazanin" panose="00000400000000000000" pitchFamily="2" charset="-78"/>
              </a:rPr>
              <a:t>(برنج زرد)</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a:t>
            </a:r>
            <a:endParaRPr lang="fa-IR" sz="2000" dirty="0" smtClean="0">
              <a:effectLst/>
              <a:latin typeface="Calibri" panose="020F0502020204030204" pitchFamily="34" charset="0"/>
              <a:ea typeface="Calibri" panose="020F0502020204030204" pitchFamily="34" charset="0"/>
              <a:cs typeface="B Nazanin" panose="00000400000000000000" pitchFamily="2" charset="-78"/>
            </a:endParaRPr>
          </a:p>
          <a:p>
            <a:pPr algn="just">
              <a:lnSpc>
                <a:spcPct val="200000"/>
              </a:lnSpc>
              <a:spcAft>
                <a:spcPts val="800"/>
              </a:spcAft>
            </a:pPr>
            <a:r>
              <a:rPr lang="ar-SA" sz="2000" dirty="0">
                <a:cs typeface="B Nazanin" panose="00000400000000000000" pitchFamily="2" charset="-78"/>
              </a:rPr>
              <a:t>کار سرد بر</a:t>
            </a:r>
            <a:r>
              <a:rPr lang="en-US" sz="2000" dirty="0">
                <a:cs typeface="B Nazanin" panose="00000400000000000000" pitchFamily="2" charset="-78"/>
              </a:rPr>
              <a:t> </a:t>
            </a:r>
            <a:r>
              <a:rPr lang="en-US" sz="2000" dirty="0" err="1">
                <a:cs typeface="B Nazanin" panose="00000400000000000000" pitchFamily="2" charset="-78"/>
              </a:rPr>
              <a:t>Muntz</a:t>
            </a:r>
            <a:r>
              <a:rPr lang="en-US" sz="2000" dirty="0">
                <a:cs typeface="B Nazanin" panose="00000400000000000000" pitchFamily="2" charset="-78"/>
              </a:rPr>
              <a:t> Metal </a:t>
            </a:r>
            <a:r>
              <a:rPr lang="ar-SA" sz="2000" dirty="0">
                <a:cs typeface="B Nazanin" panose="00000400000000000000" pitchFamily="2" charset="-78"/>
              </a:rPr>
              <a:t>به سختی صورت می گیرد زیرا شامل فاز بتا میباشد و ضرورتاً یک آلياژ کار گرم بوده و خواص کار گرم عالی دارد</a:t>
            </a:r>
            <a:r>
              <a:rPr lang="en-US" sz="2000" dirty="0" smtClean="0">
                <a:cs typeface="B Nazanin" panose="00000400000000000000" pitchFamily="2" charset="-78"/>
              </a:rPr>
              <a:t>.</a:t>
            </a:r>
            <a:endParaRPr lang="fa-IR" sz="2000" dirty="0" smtClean="0">
              <a:cs typeface="B Nazanin" panose="00000400000000000000" pitchFamily="2" charset="-78"/>
            </a:endParaRPr>
          </a:p>
          <a:p>
            <a:pPr algn="just">
              <a:lnSpc>
                <a:spcPct val="200000"/>
              </a:lnSpc>
              <a:spcAft>
                <a:spcPts val="800"/>
              </a:spcAft>
            </a:pPr>
            <a:r>
              <a:rPr lang="fa-IR" sz="2000" dirty="0" smtClean="0">
                <a:cs typeface="B Nazanin" panose="00000400000000000000" pitchFamily="2" charset="-78"/>
              </a:rPr>
              <a:t>حضور فاز بتا این آلیاژ را عملیات حرارتی پذیر نموده اما داکتیلیته را کاهش می دهد.</a:t>
            </a:r>
          </a:p>
          <a:p>
            <a:pPr algn="just">
              <a:lnSpc>
                <a:spcPct val="200000"/>
              </a:lnSpc>
              <a:spcAft>
                <a:spcPts val="800"/>
              </a:spcAft>
            </a:pPr>
            <a:r>
              <a:rPr lang="fa-IR" sz="2000" dirty="0" smtClean="0">
                <a:cs typeface="B Nazanin" panose="00000400000000000000" pitchFamily="2" charset="-78"/>
              </a:rPr>
              <a:t>ساختمان ریختگی این آلیاژ از دندریتهای فاز آلفا در زمینه بتا تشکیل شده است. شکل ۷-۲ ساختمان دانه در برنجهای آلفا+ بتا می تواند بسهولت در کار گرم تصفیه شود ریز ساختار ورق آلیاژ ۶۰٪ مس و ۴۰٪ روی نورد گرم شده در شکل ۸-۲ دیده می شود.</a:t>
            </a:r>
          </a:p>
          <a:p>
            <a:pPr algn="justLow">
              <a:lnSpc>
                <a:spcPct val="200000"/>
              </a:lnSpc>
              <a:spcAft>
                <a:spcPts val="800"/>
              </a:spcAft>
            </a:pPr>
            <a:endParaRPr lang="en-US" sz="2000" dirty="0" smtClean="0">
              <a:cs typeface="B Nazanin" panose="00000400000000000000" pitchFamily="2" charset="-78"/>
            </a:endParaRPr>
          </a:p>
          <a:p>
            <a:pPr algn="just">
              <a:lnSpc>
                <a:spcPct val="200000"/>
              </a:lnSpc>
              <a:spcAft>
                <a:spcPts val="800"/>
              </a:spcAft>
            </a:pPr>
            <a:endParaRPr lang="en-US" sz="2000" b="1" dirty="0" smtClean="0">
              <a:effectLst/>
              <a:latin typeface="Calibri" panose="020F0502020204030204" pitchFamily="34" charset="0"/>
              <a:ea typeface="Calibri" panose="020F0502020204030204" pitchFamily="34" charset="0"/>
              <a:cs typeface="B Nazanin" panose="00000400000000000000" pitchFamily="2" charset="-78"/>
            </a:endParaRPr>
          </a:p>
          <a:p>
            <a:endParaRPr lang="en-US" dirty="0" smtClean="0"/>
          </a:p>
          <a:p>
            <a:endParaRPr lang="fa-IR" dirty="0"/>
          </a:p>
        </p:txBody>
      </p:sp>
      <p:sp>
        <p:nvSpPr>
          <p:cNvPr id="7" name="Slide Number Placeholder 6"/>
          <p:cNvSpPr>
            <a:spLocks noGrp="1"/>
          </p:cNvSpPr>
          <p:nvPr>
            <p:ph type="sldNum" sz="quarter" idx="12"/>
          </p:nvPr>
        </p:nvSpPr>
        <p:spPr/>
        <p:txBody>
          <a:bodyPr/>
          <a:lstStyle/>
          <a:p>
            <a:fld id="{B7C45806-68C5-47F4-BFB1-7E9C0680A4DF}" type="slidenum">
              <a:rPr lang="fa-IR" smtClean="0"/>
              <a:t>10</a:t>
            </a:fld>
            <a:endParaRPr lang="fa-IR"/>
          </a:p>
        </p:txBody>
      </p:sp>
    </p:spTree>
    <p:extLst>
      <p:ext uri="{BB962C8B-B14F-4D97-AF65-F5344CB8AC3E}">
        <p14:creationId xmlns:p14="http://schemas.microsoft.com/office/powerpoint/2010/main" val="799991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1768779" y="683324"/>
            <a:ext cx="9874581" cy="5632311"/>
          </a:xfrm>
          <a:prstGeom prst="rect">
            <a:avLst/>
          </a:prstGeom>
          <a:noFill/>
        </p:spPr>
        <p:txBody>
          <a:bodyPr wrap="square" rtlCol="1">
            <a:spAutoFit/>
          </a:bodyPr>
          <a:lstStyle/>
          <a:p>
            <a:pPr algn="just">
              <a:lnSpc>
                <a:spcPct val="200000"/>
              </a:lnSpc>
            </a:pPr>
            <a:r>
              <a:rPr lang="ar-SA" sz="2000" b="1" dirty="0">
                <a:cs typeface="B Nazanin" panose="00000400000000000000" pitchFamily="2" charset="-78"/>
              </a:rPr>
              <a:t>تجزیه بتا پرایم در آلیاژ</a:t>
            </a:r>
            <a:r>
              <a:rPr lang="en-US" sz="2000" b="1" dirty="0">
                <a:cs typeface="B Nazanin" panose="00000400000000000000" pitchFamily="2" charset="-78"/>
              </a:rPr>
              <a:t> Cu-Zn </a:t>
            </a:r>
            <a:r>
              <a:rPr lang="ar-SA" sz="2000" b="1" dirty="0">
                <a:cs typeface="B Nazanin" panose="00000400000000000000" pitchFamily="2" charset="-78"/>
              </a:rPr>
              <a:t>آلفا + بتا :</a:t>
            </a:r>
            <a:endParaRPr lang="en-US" sz="2000" b="1" dirty="0">
              <a:cs typeface="B Nazanin" panose="00000400000000000000" pitchFamily="2" charset="-78"/>
            </a:endParaRPr>
          </a:p>
          <a:p>
            <a:pPr algn="just">
              <a:lnSpc>
                <a:spcPct val="200000"/>
              </a:lnSpc>
            </a:pPr>
            <a:r>
              <a:rPr lang="ar-SA" sz="2000" dirty="0">
                <a:cs typeface="B Nazanin" panose="00000400000000000000" pitchFamily="2" charset="-78"/>
              </a:rPr>
              <a:t>اگر برنجهای مس روی شامل ۴۰ تا ۴۵٪ روی تا حدود ۸۳۰ درجه سانتیگراد گرم و سپس تا دمای ۷۰۰ الي ۷۱۰ درجه سانتیگراد کوانچ گرم شوند، فاز بتا یا بتا پرایم ناپایدار بطور ایزوترم استحاله نموده و مقداری فاز آلفا بوجود می </a:t>
            </a:r>
            <a:r>
              <a:rPr lang="ar-SA" sz="2000" dirty="0" smtClean="0">
                <a:cs typeface="B Nazanin" panose="00000400000000000000" pitchFamily="2" charset="-78"/>
              </a:rPr>
              <a:t>آورند.شکل </a:t>
            </a:r>
            <a:r>
              <a:rPr lang="ar-SA" sz="2000" dirty="0">
                <a:cs typeface="B Nazanin" panose="00000400000000000000" pitchFamily="2" charset="-78"/>
              </a:rPr>
              <a:t>۹-۲</a:t>
            </a:r>
            <a:r>
              <a:rPr lang="en-US" sz="2000" dirty="0">
                <a:cs typeface="B Nazanin" panose="00000400000000000000" pitchFamily="2" charset="-78"/>
              </a:rPr>
              <a:t> </a:t>
            </a:r>
            <a:r>
              <a:rPr lang="en-US" sz="2000" dirty="0" err="1">
                <a:cs typeface="B Nazanin" panose="00000400000000000000" pitchFamily="2" charset="-78"/>
              </a:rPr>
              <a:t>Flewitt</a:t>
            </a:r>
            <a:r>
              <a:rPr lang="en-US" sz="2000" dirty="0">
                <a:cs typeface="B Nazanin" panose="00000400000000000000" pitchFamily="2" charset="-78"/>
              </a:rPr>
              <a:t> </a:t>
            </a:r>
            <a:r>
              <a:rPr lang="ar-SA" sz="2000" dirty="0">
                <a:cs typeface="B Nazanin" panose="00000400000000000000" pitchFamily="2" charset="-78"/>
              </a:rPr>
              <a:t>و</a:t>
            </a:r>
            <a:r>
              <a:rPr lang="en-US" sz="2000" dirty="0">
                <a:cs typeface="B Nazanin" panose="00000400000000000000" pitchFamily="2" charset="-78"/>
              </a:rPr>
              <a:t> Tower </a:t>
            </a:r>
            <a:r>
              <a:rPr lang="ar-SA" sz="2000" dirty="0">
                <a:cs typeface="B Nazanin" panose="00000400000000000000" pitchFamily="2" charset="-78"/>
              </a:rPr>
              <a:t>تجزیه ایزوترمال فاز بتا برای آلیاژ </a:t>
            </a:r>
            <a:r>
              <a:rPr lang="en-US" sz="2000" dirty="0">
                <a:cs typeface="B Nazanin" panose="00000400000000000000" pitchFamily="2" charset="-78"/>
              </a:rPr>
              <a:t>Zn</a:t>
            </a:r>
            <a:r>
              <a:rPr lang="ar-SA" sz="2000" dirty="0">
                <a:cs typeface="B Nazanin" panose="00000400000000000000" pitchFamily="2" charset="-78"/>
              </a:rPr>
              <a:t>۶/41% و </a:t>
            </a:r>
            <a:r>
              <a:rPr lang="en-US" sz="2000" dirty="0">
                <a:cs typeface="B Nazanin" panose="00000400000000000000" pitchFamily="2" charset="-78"/>
              </a:rPr>
              <a:t>Cu</a:t>
            </a:r>
            <a:r>
              <a:rPr lang="ar-SA" sz="2000" dirty="0">
                <a:cs typeface="B Nazanin" panose="00000400000000000000" pitchFamily="2" charset="-78"/>
              </a:rPr>
              <a:t>4/58% را تحقیق نموده و دریافتند که در نوع مجزا از فاز </a:t>
            </a:r>
            <a:r>
              <a:rPr lang="fa-IR" sz="2000" dirty="0">
                <a:cs typeface="B Nazanin" panose="00000400000000000000" pitchFamily="2" charset="-78"/>
              </a:rPr>
              <a:t>آ</a:t>
            </a:r>
            <a:r>
              <a:rPr lang="ar-SA" sz="2000" dirty="0">
                <a:cs typeface="B Nazanin" panose="00000400000000000000" pitchFamily="2" charset="-78"/>
              </a:rPr>
              <a:t>لفا تشکیل می شود / نوع اول میله ای و نوع دوم صفحه ای، رسوبات آلفا نوع میله ای در دماهای بالاتر (۷۰۰ تا ۵۰۰ ) تشکیل می شوند. بالای دمایی که با بتا اس (شروع بینیت) معرفی می شود و در یک مدل ويدمن اشتاین رسوب می کنند. کمتر از دمای بتا اس صفحات بینیت آلفا بطور یکنواخت در سراسر هر دانه بتا جوانه زده و بسرعت در جهت طولی رشد می یابند شکل ۱۰-۲ صفحات آلفا حاصل از استحاله ایزوترم فاز بتاپرایم به مدت ۲۰ ساعت در ۲۵۰ درجه سانتیگراد را نشان می دهد</a:t>
            </a:r>
            <a:r>
              <a:rPr lang="en-US" sz="2000" dirty="0">
                <a:cs typeface="B Nazanin" panose="00000400000000000000" pitchFamily="2" charset="-78"/>
              </a:rPr>
              <a:t>.</a:t>
            </a:r>
          </a:p>
        </p:txBody>
      </p:sp>
      <p:sp>
        <p:nvSpPr>
          <p:cNvPr id="7" name="Slide Number Placeholder 6"/>
          <p:cNvSpPr>
            <a:spLocks noGrp="1"/>
          </p:cNvSpPr>
          <p:nvPr>
            <p:ph type="sldNum" sz="quarter" idx="12"/>
          </p:nvPr>
        </p:nvSpPr>
        <p:spPr/>
        <p:txBody>
          <a:bodyPr/>
          <a:lstStyle/>
          <a:p>
            <a:fld id="{B7C45806-68C5-47F4-BFB1-7E9C0680A4DF}" type="slidenum">
              <a:rPr lang="fa-IR" smtClean="0"/>
              <a:t>11</a:t>
            </a:fld>
            <a:endParaRPr lang="fa-IR"/>
          </a:p>
        </p:txBody>
      </p:sp>
    </p:spTree>
    <p:extLst>
      <p:ext uri="{BB962C8B-B14F-4D97-AF65-F5344CB8AC3E}">
        <p14:creationId xmlns:p14="http://schemas.microsoft.com/office/powerpoint/2010/main" val="923505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971040" y="515565"/>
                <a:ext cx="9784080" cy="5688737"/>
              </a:xfrm>
              <a:prstGeom prst="rect">
                <a:avLst/>
              </a:prstGeom>
              <a:noFill/>
            </p:spPr>
            <p:txBody>
              <a:bodyPr wrap="square" rtlCol="1">
                <a:spAutoFit/>
              </a:bodyPr>
              <a:lstStyle/>
              <a:p>
                <a:pPr>
                  <a:lnSpc>
                    <a:spcPct val="200000"/>
                  </a:lnSpc>
                </a:pPr>
                <a:r>
                  <a:rPr lang="ar-SA" sz="2400" b="1" dirty="0">
                    <a:cs typeface="B Nazanin" panose="00000400000000000000" pitchFamily="2" charset="-78"/>
                  </a:rPr>
                  <a:t>میکرو ساختار برنجهای آلیاژی:</a:t>
                </a:r>
                <a:endParaRPr lang="en-US" sz="2400" b="1" dirty="0">
                  <a:cs typeface="B Nazanin" panose="00000400000000000000" pitchFamily="2" charset="-78"/>
                </a:endParaRPr>
              </a:p>
              <a:p>
                <a:pPr marL="342900" indent="-342900">
                  <a:lnSpc>
                    <a:spcPct val="200000"/>
                  </a:lnSpc>
                  <a:buFont typeface="Wingdings" panose="05000000000000000000" pitchFamily="2" charset="2"/>
                  <a:buChar char="q"/>
                </a:pPr>
                <a:r>
                  <a:rPr lang="ar-SA" sz="2000" b="1" dirty="0">
                    <a:cs typeface="B Nazanin" panose="00000400000000000000" pitchFamily="2" charset="-78"/>
                  </a:rPr>
                  <a:t>برنجهای سرب دار</a:t>
                </a:r>
                <a:r>
                  <a:rPr lang="en-US" sz="2000" b="1" dirty="0" smtClean="0">
                    <a:cs typeface="B Nazanin" panose="00000400000000000000" pitchFamily="2" charset="-78"/>
                  </a:rPr>
                  <a:t>:</a:t>
                </a:r>
                <a:endParaRPr lang="en-US" sz="2000" dirty="0" smtClean="0">
                  <a:cs typeface="B Nazanin" panose="00000400000000000000" pitchFamily="2" charset="-78"/>
                </a:endParaRPr>
              </a:p>
              <a:p>
                <a:pPr algn="just">
                  <a:lnSpc>
                    <a:spcPct val="150000"/>
                  </a:lnSpc>
                  <a:spcAft>
                    <a:spcPts val="800"/>
                  </a:spcAft>
                </a:pPr>
                <a:r>
                  <a:rPr lang="ar-SA" sz="2200" dirty="0" smtClean="0">
                    <a:effectLst/>
                    <a:latin typeface="Calibri" panose="020F0502020204030204" pitchFamily="34" charset="0"/>
                    <a:ea typeface="Calibri" panose="020F0502020204030204" pitchFamily="34" charset="0"/>
                    <a:cs typeface="B Nazanin" panose="00000400000000000000" pitchFamily="2" charset="-78"/>
                  </a:rPr>
                  <a:t>همانگونه که در دیاگرام فازی مس - سرب شکل 11-2 دیده می شود. سرب در مس مذاب در دماهای بالا محلول می باشد. اگر چه در دمای اطاق مس و سرب غیر قابل حل در یکدیگر می باشند</a:t>
                </a:r>
                <a:r>
                  <a:rPr lang="en-US" sz="2200" dirty="0" smtClean="0">
                    <a:effectLst/>
                    <a:latin typeface="Calibri" panose="020F0502020204030204" pitchFamily="34" charset="0"/>
                    <a:ea typeface="Calibri" panose="020F0502020204030204" pitchFamily="34" charset="0"/>
                    <a:cs typeface="B Nazanin" panose="00000400000000000000" pitchFamily="2" charset="-78"/>
                  </a:rPr>
                  <a:t>.</a:t>
                </a:r>
              </a:p>
              <a:p>
                <a:pPr algn="just">
                  <a:lnSpc>
                    <a:spcPct val="150000"/>
                  </a:lnSpc>
                  <a:spcAft>
                    <a:spcPts val="800"/>
                  </a:spcAft>
                </a:pPr>
                <a:r>
                  <a:rPr lang="ar-SA" sz="2200" dirty="0" smtClean="0">
                    <a:effectLst/>
                    <a:latin typeface="Calibri" panose="020F0502020204030204" pitchFamily="34" charset="0"/>
                    <a:ea typeface="Calibri" panose="020F0502020204030204" pitchFamily="34" charset="0"/>
                    <a:cs typeface="B Nazanin" panose="00000400000000000000" pitchFamily="2" charset="-78"/>
                  </a:rPr>
                  <a:t>اگر سرد کردن آلیاژ</a:t>
                </a:r>
                <a:r>
                  <a:rPr lang="en-US" sz="2200" dirty="0" err="1" smtClean="0">
                    <a:effectLst/>
                    <a:latin typeface="Calibri" panose="020F0502020204030204" pitchFamily="34" charset="0"/>
                    <a:ea typeface="Calibri" panose="020F0502020204030204" pitchFamily="34" charset="0"/>
                    <a:cs typeface="B Nazanin" panose="00000400000000000000" pitchFamily="2" charset="-78"/>
                  </a:rPr>
                  <a:t>Pb</a:t>
                </a:r>
                <a:r>
                  <a:rPr lang="ar-SA" sz="2200" dirty="0" smtClean="0">
                    <a:effectLst/>
                    <a:latin typeface="Calibri" panose="020F0502020204030204" pitchFamily="34" charset="0"/>
                    <a:ea typeface="Calibri" panose="020F0502020204030204" pitchFamily="34" charset="0"/>
                    <a:cs typeface="B Nazanin" panose="00000400000000000000" pitchFamily="2" charset="-78"/>
                  </a:rPr>
                  <a:t>۳% و </a:t>
                </a:r>
                <a:r>
                  <a:rPr lang="en-US" sz="2200" dirty="0" smtClean="0">
                    <a:effectLst/>
                    <a:latin typeface="Calibri" panose="020F0502020204030204" pitchFamily="34" charset="0"/>
                    <a:ea typeface="Calibri" panose="020F0502020204030204" pitchFamily="34" charset="0"/>
                    <a:cs typeface="B Nazanin" panose="00000400000000000000" pitchFamily="2" charset="-78"/>
                  </a:rPr>
                  <a:t>Cu</a:t>
                </a:r>
                <a:r>
                  <a:rPr lang="ar-SA" sz="2200" dirty="0" smtClean="0">
                    <a:effectLst/>
                    <a:latin typeface="Calibri" panose="020F0502020204030204" pitchFamily="34" charset="0"/>
                    <a:ea typeface="Calibri" panose="020F0502020204030204" pitchFamily="34" charset="0"/>
                    <a:cs typeface="B Nazanin" panose="00000400000000000000" pitchFamily="2" charset="-78"/>
                  </a:rPr>
                  <a:t>۹۷% را از حالت مذاب در حدود ۱۰۸۳ درجه سانتیگراد تا زیر ۳۲۶ درجه سانتیگراد در نظر بگیریم از حدود ۱۰۸۰ تا ۹۹۵ درجه سانتیگراد کریستالهای مس خالص جوانه زده و رشد می کنند و یک مذاب غنی از سرب تولید می شود تا</a:t>
                </a:r>
                <a:r>
                  <a:rPr lang="fa-IR" sz="2200" dirty="0" smtClean="0">
                    <a:effectLst/>
                    <a:latin typeface="Calibri" panose="020F0502020204030204" pitchFamily="34" charset="0"/>
                    <a:ea typeface="Calibri" panose="020F0502020204030204" pitchFamily="34" charset="0"/>
                    <a:cs typeface="B Nazanin" panose="00000400000000000000" pitchFamily="2" charset="-78"/>
                  </a:rPr>
                  <a:t> </a:t>
                </a:r>
                <a:endParaRPr lang="en-US" sz="2200" dirty="0" smtClean="0">
                  <a:effectLst/>
                  <a:latin typeface="Calibri" panose="020F0502020204030204" pitchFamily="34" charset="0"/>
                  <a:ea typeface="Calibri" panose="020F0502020204030204" pitchFamily="34" charset="0"/>
                  <a:cs typeface="B Nazanin" panose="00000400000000000000" pitchFamily="2" charset="-78"/>
                </a:endParaRPr>
              </a:p>
              <a:p>
                <a:pPr algn="just">
                  <a:lnSpc>
                    <a:spcPct val="150000"/>
                  </a:lnSpc>
                  <a:spcAft>
                    <a:spcPts val="800"/>
                  </a:spcAft>
                </a:pPr>
                <a:r>
                  <a:rPr lang="ar-SA" sz="2200" dirty="0" smtClean="0">
                    <a:effectLst/>
                    <a:latin typeface="Calibri" panose="020F0502020204030204" pitchFamily="34" charset="0"/>
                    <a:ea typeface="Calibri" panose="020F0502020204030204" pitchFamily="34" charset="0"/>
                    <a:cs typeface="B Nazanin" panose="00000400000000000000" pitchFamily="2" charset="-78"/>
                  </a:rPr>
                  <a:t>اینکه مذاب شامل </a:t>
                </a:r>
                <a:r>
                  <a:rPr lang="en-US" sz="2200" dirty="0" err="1" smtClean="0">
                    <a:effectLst/>
                    <a:latin typeface="Calibri" panose="020F0502020204030204" pitchFamily="34" charset="0"/>
                    <a:ea typeface="Calibri" panose="020F0502020204030204" pitchFamily="34" charset="0"/>
                    <a:cs typeface="B Nazanin" panose="00000400000000000000" pitchFamily="2" charset="-78"/>
                  </a:rPr>
                  <a:t>Pb</a:t>
                </a:r>
                <a:r>
                  <a:rPr lang="ar-SA" sz="2200" dirty="0" smtClean="0">
                    <a:effectLst/>
                    <a:latin typeface="Calibri" panose="020F0502020204030204" pitchFamily="34" charset="0"/>
                    <a:ea typeface="Calibri" panose="020F0502020204030204" pitchFamily="34" charset="0"/>
                    <a:cs typeface="B Nazanin" panose="00000400000000000000" pitchFamily="2" charset="-78"/>
                  </a:rPr>
                  <a:t>۳۶% می شود. مذاب باقیمانده سپس تحت یک واکنش منو تکتیک قرار می گیرد</a:t>
                </a:r>
                <a:r>
                  <a:rPr lang="en-US" sz="2200" dirty="0" smtClean="0">
                    <a:effectLst/>
                    <a:latin typeface="Calibri" panose="020F0502020204030204" pitchFamily="34" charset="0"/>
                    <a:ea typeface="Calibri" panose="020F0502020204030204" pitchFamily="34" charset="0"/>
                    <a:cs typeface="B Nazanin" panose="00000400000000000000" pitchFamily="2" charset="-78"/>
                  </a:rPr>
                  <a:t>.</a:t>
                </a:r>
              </a:p>
              <a:p>
                <a:pPr algn="just">
                  <a:lnSpc>
                    <a:spcPct val="150000"/>
                  </a:lnSpc>
                  <a:spcAft>
                    <a:spcPts val="800"/>
                  </a:spcAft>
                </a:pPr>
                <a:r>
                  <a:rPr lang="en-US" sz="2200" dirty="0" smtClean="0">
                    <a:effectLst/>
                    <a:latin typeface="Calibri" panose="020F0502020204030204" pitchFamily="34" charset="0"/>
                    <a:ea typeface="Calibri" panose="020F0502020204030204" pitchFamily="34" charset="0"/>
                    <a:cs typeface="B Nazanin" panose="00000400000000000000" pitchFamily="2" charset="-78"/>
                  </a:rPr>
                  <a:t>Liquid1 (36%Pb) = </a:t>
                </a:r>
                <a14:m>
                  <m:oMath xmlns:m="http://schemas.openxmlformats.org/officeDocument/2006/math">
                    <m:r>
                      <a:rPr lang="en-US" sz="2200" i="1" dirty="0" smtClean="0">
                        <a:effectLst/>
                        <a:latin typeface="Cambria Math" panose="02040503050406030204" pitchFamily="18" charset="0"/>
                        <a:ea typeface="Cambria Math" panose="02040503050406030204" pitchFamily="18" charset="0"/>
                        <a:cs typeface="B Nazanin" panose="00000400000000000000" pitchFamily="2" charset="-78"/>
                      </a:rPr>
                      <m:t>𝛼</m:t>
                    </m:r>
                  </m:oMath>
                </a14:m>
                <a:r>
                  <a:rPr lang="en-US" sz="2200" dirty="0" smtClean="0">
                    <a:effectLst/>
                    <a:latin typeface="Calibri" panose="020F0502020204030204" pitchFamily="34" charset="0"/>
                    <a:ea typeface="Calibri" panose="020F0502020204030204" pitchFamily="34" charset="0"/>
                    <a:cs typeface="B Nazanin" panose="00000400000000000000" pitchFamily="2" charset="-78"/>
                  </a:rPr>
                  <a:t> (100%Cu) + Liquid2 (87%Pb)</a:t>
                </a:r>
              </a:p>
              <a:p>
                <a:endParaRPr lang="fa-IR" dirty="0"/>
              </a:p>
            </p:txBody>
          </p:sp>
        </mc:Choice>
        <mc:Fallback xmlns="">
          <p:sp>
            <p:nvSpPr>
              <p:cNvPr id="6" name="TextBox 5"/>
              <p:cNvSpPr txBox="1">
                <a:spLocks noRot="1" noChangeAspect="1" noMove="1" noResize="1" noEditPoints="1" noAdjustHandles="1" noChangeArrowheads="1" noChangeShapeType="1" noTextEdit="1"/>
              </p:cNvSpPr>
              <p:nvPr/>
            </p:nvSpPr>
            <p:spPr>
              <a:xfrm>
                <a:off x="1971040" y="515565"/>
                <a:ext cx="9784080" cy="5688737"/>
              </a:xfrm>
              <a:prstGeom prst="rect">
                <a:avLst/>
              </a:prstGeom>
              <a:blipFill rotWithShape="0">
                <a:blip r:embed="rId2"/>
                <a:stretch>
                  <a:fillRect l="-1495" r="-997"/>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B7C45806-68C5-47F4-BFB1-7E9C0680A4DF}" type="slidenum">
              <a:rPr lang="fa-IR" smtClean="0"/>
              <a:t>12</a:t>
            </a:fld>
            <a:endParaRPr lang="fa-IR"/>
          </a:p>
        </p:txBody>
      </p:sp>
    </p:spTree>
    <p:extLst>
      <p:ext uri="{BB962C8B-B14F-4D97-AF65-F5344CB8AC3E}">
        <p14:creationId xmlns:p14="http://schemas.microsoft.com/office/powerpoint/2010/main" val="1778990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2458720" y="1041782"/>
                <a:ext cx="9242215" cy="4678204"/>
              </a:xfrm>
              <a:prstGeom prst="rect">
                <a:avLst/>
              </a:prstGeom>
              <a:noFill/>
            </p:spPr>
            <p:txBody>
              <a:bodyPr wrap="square" rtlCol="1">
                <a:spAutoFit/>
              </a:bodyPr>
              <a:lstStyle/>
              <a:p>
                <a:pPr algn="just">
                  <a:lnSpc>
                    <a:spcPct val="200000"/>
                  </a:lnSpc>
                </a:pPr>
                <a:r>
                  <a:rPr lang="ar-SA" sz="2000" dirty="0">
                    <a:cs typeface="B Nazanin" panose="00000400000000000000" pitchFamily="2" charset="-78"/>
                  </a:rPr>
                  <a:t>در مدت سرد کردن از ۹۵۵ تا ۳۲۶ درجه سانتیگراد سرب مذاب باقی مانده افزایش یافته تا به ۹4/</a:t>
                </a:r>
                <a:r>
                  <a:rPr lang="fa-IR" sz="2000" dirty="0">
                    <a:cs typeface="B Nazanin" panose="00000400000000000000" pitchFamily="2" charset="-78"/>
                  </a:rPr>
                  <a:t>99 </a:t>
                </a:r>
                <a:r>
                  <a:rPr lang="ar-SA" sz="2000" dirty="0">
                    <a:cs typeface="B Nazanin" panose="00000400000000000000" pitchFamily="2" charset="-78"/>
                  </a:rPr>
                  <a:t>٪ می رسد، در این دما سرب مذاب تحت یک واکنش یوتکتیک زیر قرار می گیرد</a:t>
                </a:r>
                <a:r>
                  <a:rPr lang="en-US" sz="2000" dirty="0">
                    <a:cs typeface="B Nazanin" panose="00000400000000000000" pitchFamily="2" charset="-78"/>
                  </a:rPr>
                  <a:t>.</a:t>
                </a:r>
              </a:p>
              <a:p>
                <a:pPr algn="just">
                  <a:lnSpc>
                    <a:spcPct val="200000"/>
                  </a:lnSpc>
                </a:pPr>
                <a:r>
                  <a:rPr lang="en-US" sz="2000" dirty="0">
                    <a:cs typeface="B Nazanin" panose="00000400000000000000" pitchFamily="2" charset="-78"/>
                  </a:rPr>
                  <a:t>Liquid2 (99.4%Pb) =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B Nazanin" panose="00000400000000000000" pitchFamily="2" charset="-78"/>
                      </a:rPr>
                      <m:t>𝛼</m:t>
                    </m:r>
                  </m:oMath>
                </a14:m>
                <a:r>
                  <a:rPr lang="en-US" sz="2000" dirty="0">
                    <a:cs typeface="B Nazanin" panose="00000400000000000000" pitchFamily="2" charset="-78"/>
                  </a:rPr>
                  <a:t> (100%Cu) +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B Nazanin" panose="00000400000000000000" pitchFamily="2" charset="-78"/>
                      </a:rPr>
                      <m:t>𝛽</m:t>
                    </m:r>
                  </m:oMath>
                </a14:m>
                <a:r>
                  <a:rPr lang="en-US" sz="2000" dirty="0">
                    <a:cs typeface="B Nazanin" panose="00000400000000000000" pitchFamily="2" charset="-78"/>
                  </a:rPr>
                  <a:t> (99.993%Pb)</a:t>
                </a:r>
              </a:p>
              <a:p>
                <a:pPr algn="just">
                  <a:lnSpc>
                    <a:spcPct val="200000"/>
                  </a:lnSpc>
                </a:pPr>
                <a:r>
                  <a:rPr lang="ar-SA" sz="2000" dirty="0">
                    <a:cs typeface="B Nazanin" panose="00000400000000000000" pitchFamily="2" charset="-78"/>
                  </a:rPr>
                  <a:t>ضرورتاً سرب </a:t>
                </a:r>
                <a:r>
                  <a:rPr lang="ar-SA" sz="2000" dirty="0" smtClean="0">
                    <a:cs typeface="B Nazanin" panose="00000400000000000000" pitchFamily="2" charset="-78"/>
                  </a:rPr>
                  <a:t>خالص(</a:t>
                </a:r>
                <a:r>
                  <a:rPr lang="en-US" sz="2000" dirty="0" err="1">
                    <a:cs typeface="B Nazanin" panose="00000400000000000000" pitchFamily="2" charset="-78"/>
                  </a:rPr>
                  <a:t>Pb</a:t>
                </a:r>
                <a:r>
                  <a:rPr lang="en-US" sz="2000" dirty="0">
                    <a:cs typeface="B Nazanin" panose="00000400000000000000" pitchFamily="2" charset="-78"/>
                  </a:rPr>
                  <a:t> </a:t>
                </a:r>
                <a:r>
                  <a:rPr lang="ar-SA" sz="2000" dirty="0">
                    <a:cs typeface="B Nazanin" panose="00000400000000000000" pitchFamily="2" charset="-78"/>
                  </a:rPr>
                  <a:t> %99/۹۹) که بوسیله واکنش یوتکتیک بوجود می آید. بطور بین دندریتی در مس همچون گلبولهای کوچک توزیع می شود. در این مدت گلبولها همانگونه که در یک میله کشش سرد شده از برنج خوش بر دیده میشود کشیده می شود. 0.5 تا  ۳ درصد سرب به انواع برنجها اضافه میشود تا قابلیت ماشینکاری را اصلاح نماید که برنجهای سربدار نامیده می شوند</a:t>
                </a:r>
                <a:r>
                  <a:rPr lang="en-US" sz="2000" dirty="0">
                    <a:cs typeface="B Nazanin" panose="00000400000000000000" pitchFamily="2" charset="-78"/>
                  </a:rPr>
                  <a:t>.</a:t>
                </a:r>
              </a:p>
              <a:p>
                <a:endParaRPr lang="fa-IR" dirty="0"/>
              </a:p>
            </p:txBody>
          </p:sp>
        </mc:Choice>
        <mc:Fallback xmlns="">
          <p:sp>
            <p:nvSpPr>
              <p:cNvPr id="6" name="TextBox 5"/>
              <p:cNvSpPr txBox="1">
                <a:spLocks noRot="1" noChangeAspect="1" noMove="1" noResize="1" noEditPoints="1" noAdjustHandles="1" noChangeArrowheads="1" noChangeShapeType="1" noTextEdit="1"/>
              </p:cNvSpPr>
              <p:nvPr/>
            </p:nvSpPr>
            <p:spPr>
              <a:xfrm>
                <a:off x="2458720" y="1041782"/>
                <a:ext cx="9242215" cy="4678204"/>
              </a:xfrm>
              <a:prstGeom prst="rect">
                <a:avLst/>
              </a:prstGeom>
              <a:blipFill rotWithShape="0">
                <a:blip r:embed="rId2"/>
                <a:stretch>
                  <a:fillRect l="-1385" r="-792"/>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B7C45806-68C5-47F4-BFB1-7E9C0680A4DF}" type="slidenum">
              <a:rPr lang="fa-IR" smtClean="0"/>
              <a:t>13</a:t>
            </a:fld>
            <a:endParaRPr lang="fa-IR"/>
          </a:p>
        </p:txBody>
      </p:sp>
    </p:spTree>
    <p:extLst>
      <p:ext uri="{BB962C8B-B14F-4D97-AF65-F5344CB8AC3E}">
        <p14:creationId xmlns:p14="http://schemas.microsoft.com/office/powerpoint/2010/main" val="4209639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0592" y="256545"/>
            <a:ext cx="7260336" cy="6545653"/>
          </a:xfrm>
        </p:spPr>
      </p:pic>
      <p:sp>
        <p:nvSpPr>
          <p:cNvPr id="4" name="Slide Number Placeholder 3"/>
          <p:cNvSpPr>
            <a:spLocks noGrp="1"/>
          </p:cNvSpPr>
          <p:nvPr>
            <p:ph type="sldNum" sz="quarter" idx="12"/>
          </p:nvPr>
        </p:nvSpPr>
        <p:spPr/>
        <p:txBody>
          <a:bodyPr/>
          <a:lstStyle/>
          <a:p>
            <a:fld id="{B7C45806-68C5-47F4-BFB1-7E9C0680A4DF}" type="slidenum">
              <a:rPr lang="fa-IR" smtClean="0"/>
              <a:t>14</a:t>
            </a:fld>
            <a:endParaRPr lang="fa-IR"/>
          </a:p>
        </p:txBody>
      </p:sp>
    </p:spTree>
    <p:extLst>
      <p:ext uri="{BB962C8B-B14F-4D97-AF65-F5344CB8AC3E}">
        <p14:creationId xmlns:p14="http://schemas.microsoft.com/office/powerpoint/2010/main" val="2719102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C45806-68C5-47F4-BFB1-7E9C0680A4DF}" type="slidenum">
              <a:rPr lang="fa-IR" smtClean="0"/>
              <a:t>15</a:t>
            </a:fld>
            <a:endParaRPr lang="fa-I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374904"/>
            <a:ext cx="7602635" cy="6016753"/>
          </a:xfrm>
        </p:spPr>
      </p:pic>
    </p:spTree>
    <p:extLst>
      <p:ext uri="{BB962C8B-B14F-4D97-AF65-F5344CB8AC3E}">
        <p14:creationId xmlns:p14="http://schemas.microsoft.com/office/powerpoint/2010/main" val="875981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1737360" y="621630"/>
            <a:ext cx="10058400" cy="5047536"/>
          </a:xfrm>
          <a:prstGeom prst="rect">
            <a:avLst/>
          </a:prstGeom>
          <a:noFill/>
        </p:spPr>
        <p:txBody>
          <a:bodyPr wrap="square" rtlCol="1">
            <a:spAutoFit/>
          </a:bodyPr>
          <a:lstStyle/>
          <a:p>
            <a:r>
              <a:rPr lang="ar-SA" sz="2200" b="1" dirty="0">
                <a:cs typeface="B Nazanin" panose="00000400000000000000" pitchFamily="2" charset="-78"/>
              </a:rPr>
              <a:t>برنجهای</a:t>
            </a:r>
            <a:r>
              <a:rPr lang="en-US" sz="2200" b="1" dirty="0">
                <a:cs typeface="B Nazanin" panose="00000400000000000000" pitchFamily="2" charset="-78"/>
              </a:rPr>
              <a:t> Al </a:t>
            </a:r>
            <a:r>
              <a:rPr lang="ar-SA" sz="2200" b="1" dirty="0">
                <a:cs typeface="B Nazanin" panose="00000400000000000000" pitchFamily="2" charset="-78"/>
              </a:rPr>
              <a:t>و</a:t>
            </a:r>
            <a:r>
              <a:rPr lang="en-US" sz="2200" b="1" dirty="0">
                <a:cs typeface="B Nazanin" panose="00000400000000000000" pitchFamily="2" charset="-78"/>
              </a:rPr>
              <a:t> Sn</a:t>
            </a:r>
            <a:r>
              <a:rPr lang="ar-SA" sz="2200" b="1" dirty="0" smtClean="0">
                <a:cs typeface="B Nazanin" panose="00000400000000000000" pitchFamily="2" charset="-78"/>
              </a:rPr>
              <a:t>:</a:t>
            </a:r>
            <a:endParaRPr lang="fa-IR" sz="2200" b="1" dirty="0" smtClean="0">
              <a:cs typeface="B Nazanin" panose="00000400000000000000" pitchFamily="2" charset="-78"/>
            </a:endParaRPr>
          </a:p>
          <a:p>
            <a:endParaRPr lang="en-US" sz="2200" b="1" dirty="0" smtClean="0">
              <a:cs typeface="B Nazanin" panose="00000400000000000000" pitchFamily="2" charset="-78"/>
            </a:endParaRPr>
          </a:p>
          <a:p>
            <a:pPr>
              <a:lnSpc>
                <a:spcPct val="200000"/>
              </a:lnSpc>
            </a:pPr>
            <a:r>
              <a:rPr lang="ar-SA" sz="2000" dirty="0">
                <a:cs typeface="B Nazanin" panose="00000400000000000000" pitchFamily="2" charset="-78"/>
              </a:rPr>
              <a:t>افزودن ۱٪ قلع به برنج کاتریج مقاومت خوردگی در آب دریا را اصلاح می نماید و به برنج آدمیرالتی معروف است. افزودن 0.04 درصد آرسینک شرایط خوردگی را حذف نموده که</a:t>
            </a:r>
            <a:r>
              <a:rPr lang="en-US" sz="2000" dirty="0">
                <a:cs typeface="B Nazanin" panose="00000400000000000000" pitchFamily="2" charset="-78"/>
              </a:rPr>
              <a:t> (Dezincification) </a:t>
            </a:r>
            <a:r>
              <a:rPr lang="ar-SA" sz="2000" dirty="0">
                <a:cs typeface="B Nazanin" panose="00000400000000000000" pitchFamily="2" charset="-78"/>
              </a:rPr>
              <a:t>نامیده میشود. و از اینرو برنج آدميرالتي آرسنیکی برای یک زمان طولانی در کندانسرهای دریایی استفاده میشود. جایگزین قلع با</a:t>
            </a:r>
            <a:r>
              <a:rPr lang="en-US" sz="2000" dirty="0">
                <a:cs typeface="B Nazanin" panose="00000400000000000000" pitchFamily="2" charset="-78"/>
              </a:rPr>
              <a:t> Al </a:t>
            </a:r>
            <a:r>
              <a:rPr lang="ar-SA" sz="2000" dirty="0">
                <a:cs typeface="B Nazanin" panose="00000400000000000000" pitchFamily="2" charset="-78"/>
              </a:rPr>
              <a:t>تولید برنج</a:t>
            </a:r>
            <a:r>
              <a:rPr lang="en-US" sz="2000" dirty="0">
                <a:cs typeface="B Nazanin" panose="00000400000000000000" pitchFamily="2" charset="-78"/>
              </a:rPr>
              <a:t> Self-Healing </a:t>
            </a:r>
            <a:r>
              <a:rPr lang="ar-SA" sz="2000" dirty="0">
                <a:cs typeface="B Nazanin" panose="00000400000000000000" pitchFamily="2" charset="-78"/>
              </a:rPr>
              <a:t>(دارای یک اکسید خود محافظ بر سطح خود) مینماید. آلیاژ </a:t>
            </a:r>
            <a:r>
              <a:rPr lang="en-US" sz="2000" dirty="0">
                <a:cs typeface="B Nazanin" panose="00000400000000000000" pitchFamily="2" charset="-78"/>
              </a:rPr>
              <a:t>Zn</a:t>
            </a:r>
            <a:r>
              <a:rPr lang="ar-SA" sz="2000" dirty="0">
                <a:cs typeface="B Nazanin" panose="00000400000000000000" pitchFamily="2" charset="-78"/>
              </a:rPr>
              <a:t>5/20%</a:t>
            </a:r>
            <a:r>
              <a:rPr lang="en-US" sz="2000" dirty="0">
                <a:cs typeface="B Nazanin" panose="00000400000000000000" pitchFamily="2" charset="-78"/>
              </a:rPr>
              <a:t>Cu - </a:t>
            </a:r>
            <a:r>
              <a:rPr lang="ar-SA" sz="2000" dirty="0">
                <a:cs typeface="B Nazanin" panose="00000400000000000000" pitchFamily="2" charset="-78"/>
              </a:rPr>
              <a:t>5/77% و </a:t>
            </a:r>
            <a:r>
              <a:rPr lang="en-US" sz="2000" dirty="0">
                <a:cs typeface="B Nazanin" panose="00000400000000000000" pitchFamily="2" charset="-78"/>
              </a:rPr>
              <a:t>Al</a:t>
            </a:r>
            <a:r>
              <a:rPr lang="ar-SA" sz="2000" dirty="0">
                <a:cs typeface="B Nazanin" panose="00000400000000000000" pitchFamily="2" charset="-78"/>
              </a:rPr>
              <a:t>۲% با یک مقدار آرسنیک مانع  </a:t>
            </a:r>
            <a:r>
              <a:rPr lang="en-US" sz="2000" dirty="0">
                <a:cs typeface="B Nazanin" panose="00000400000000000000" pitchFamily="2" charset="-78"/>
              </a:rPr>
              <a:t>Dezincification</a:t>
            </a:r>
            <a:r>
              <a:rPr lang="ar-SA" sz="2000" dirty="0">
                <a:cs typeface="B Nazanin" panose="00000400000000000000" pitchFamily="2" charset="-78"/>
              </a:rPr>
              <a:t>شده و جایگزین برنج آدمیرالتی می شود. افزودن ۱٪ قلع به  </a:t>
            </a:r>
            <a:r>
              <a:rPr lang="en-US" sz="2000" dirty="0" err="1">
                <a:cs typeface="B Nazanin" panose="00000400000000000000" pitchFamily="2" charset="-78"/>
              </a:rPr>
              <a:t>Muntz</a:t>
            </a:r>
            <a:r>
              <a:rPr lang="en-US" sz="2000" dirty="0">
                <a:cs typeface="B Nazanin" panose="00000400000000000000" pitchFamily="2" charset="-78"/>
              </a:rPr>
              <a:t> Metal </a:t>
            </a:r>
            <a:r>
              <a:rPr lang="ar-SA" sz="2000" dirty="0">
                <a:cs typeface="B Nazanin" panose="00000400000000000000" pitchFamily="2" charset="-78"/>
              </a:rPr>
              <a:t>( </a:t>
            </a:r>
            <a:r>
              <a:rPr lang="en-US" sz="2000" dirty="0">
                <a:cs typeface="B Nazanin" panose="00000400000000000000" pitchFamily="2" charset="-78"/>
              </a:rPr>
              <a:t>Zn</a:t>
            </a:r>
            <a:r>
              <a:rPr lang="ar-SA" sz="2000" dirty="0">
                <a:cs typeface="B Nazanin" panose="00000400000000000000" pitchFamily="2" charset="-78"/>
              </a:rPr>
              <a:t>40%</a:t>
            </a:r>
            <a:r>
              <a:rPr lang="en-US" sz="2000" dirty="0">
                <a:cs typeface="B Nazanin" panose="00000400000000000000" pitchFamily="2" charset="-78"/>
              </a:rPr>
              <a:t>Cu - </a:t>
            </a:r>
            <a:r>
              <a:rPr lang="ar-SA" sz="2000" dirty="0">
                <a:cs typeface="B Nazanin" panose="00000400000000000000" pitchFamily="2" charset="-78"/>
              </a:rPr>
              <a:t>60% ) مقاومت به خوردگی را اصلاح نموده و تشكيل آلیازی می دهد که برنج </a:t>
            </a:r>
            <a:r>
              <a:rPr lang="ar-SA" sz="2000" dirty="0" smtClean="0">
                <a:cs typeface="B Nazanin" panose="00000400000000000000" pitchFamily="2" charset="-78"/>
              </a:rPr>
              <a:t>ناوال</a:t>
            </a:r>
            <a:r>
              <a:rPr lang="fa-IR" sz="2000" dirty="0" smtClean="0">
                <a:cs typeface="B Nazanin" panose="00000400000000000000" pitchFamily="2" charset="-78"/>
              </a:rPr>
              <a:t>(برنج کشتی)</a:t>
            </a:r>
            <a:r>
              <a:rPr lang="ar-SA" sz="2000" dirty="0" smtClean="0">
                <a:cs typeface="B Nazanin" panose="00000400000000000000" pitchFamily="2" charset="-78"/>
              </a:rPr>
              <a:t> نامیده </a:t>
            </a:r>
            <a:r>
              <a:rPr lang="ar-SA" sz="2000" dirty="0">
                <a:cs typeface="B Nazanin" panose="00000400000000000000" pitchFamily="2" charset="-78"/>
              </a:rPr>
              <a:t>می شود</a:t>
            </a:r>
            <a:r>
              <a:rPr lang="en-US" sz="2000" dirty="0">
                <a:cs typeface="B Nazanin" panose="00000400000000000000" pitchFamily="2" charset="-78"/>
              </a:rPr>
              <a:t>.</a:t>
            </a:r>
          </a:p>
          <a:p>
            <a:endParaRPr lang="en-US" sz="2000" b="1" dirty="0">
              <a:cs typeface="B Nazanin" panose="00000400000000000000" pitchFamily="2" charset="-78"/>
            </a:endParaRPr>
          </a:p>
          <a:p>
            <a:endParaRPr lang="fa-IR" dirty="0"/>
          </a:p>
        </p:txBody>
      </p:sp>
      <p:sp>
        <p:nvSpPr>
          <p:cNvPr id="7" name="Slide Number Placeholder 6"/>
          <p:cNvSpPr>
            <a:spLocks noGrp="1"/>
          </p:cNvSpPr>
          <p:nvPr>
            <p:ph type="sldNum" sz="quarter" idx="12"/>
          </p:nvPr>
        </p:nvSpPr>
        <p:spPr/>
        <p:txBody>
          <a:bodyPr/>
          <a:lstStyle/>
          <a:p>
            <a:fld id="{B7C45806-68C5-47F4-BFB1-7E9C0680A4DF}" type="slidenum">
              <a:rPr lang="fa-IR" smtClean="0"/>
              <a:t>16</a:t>
            </a:fld>
            <a:endParaRPr lang="fa-IR"/>
          </a:p>
        </p:txBody>
      </p:sp>
    </p:spTree>
    <p:extLst>
      <p:ext uri="{BB962C8B-B14F-4D97-AF65-F5344CB8AC3E}">
        <p14:creationId xmlns:p14="http://schemas.microsoft.com/office/powerpoint/2010/main" val="2474286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3068320" y="944880"/>
            <a:ext cx="8077200" cy="5185557"/>
          </a:xfrm>
          <a:prstGeom prst="rect">
            <a:avLst/>
          </a:prstGeom>
          <a:noFill/>
        </p:spPr>
        <p:txBody>
          <a:bodyPr wrap="square" rtlCol="1">
            <a:spAutoFit/>
          </a:bodyPr>
          <a:lstStyle/>
          <a:p>
            <a:endParaRPr lang="fa-IR" dirty="0"/>
          </a:p>
        </p:txBody>
      </p:sp>
      <p:sp>
        <p:nvSpPr>
          <p:cNvPr id="7" name="TextBox 6"/>
          <p:cNvSpPr txBox="1"/>
          <p:nvPr/>
        </p:nvSpPr>
        <p:spPr>
          <a:xfrm>
            <a:off x="2174240" y="329913"/>
            <a:ext cx="9641840" cy="6247864"/>
          </a:xfrm>
          <a:prstGeom prst="rect">
            <a:avLst/>
          </a:prstGeom>
          <a:noFill/>
        </p:spPr>
        <p:txBody>
          <a:bodyPr wrap="square" rtlCol="1">
            <a:spAutoFit/>
          </a:bodyPr>
          <a:lstStyle/>
          <a:p>
            <a:pPr>
              <a:lnSpc>
                <a:spcPct val="200000"/>
              </a:lnSpc>
            </a:pPr>
            <a:r>
              <a:rPr lang="ar-SA" sz="2000" b="1" dirty="0">
                <a:cs typeface="B Nazanin" panose="00000400000000000000" pitchFamily="2" charset="-78"/>
              </a:rPr>
              <a:t>برنجهای با روی کم (۸۰ تا ۹۵ درصد مس، ۵ تا ۲۰ درصد روی)</a:t>
            </a:r>
            <a:r>
              <a:rPr lang="en-US" sz="2000" b="1" dirty="0">
                <a:cs typeface="B Nazanin" panose="00000400000000000000" pitchFamily="2" charset="-78"/>
              </a:rPr>
              <a:t>:</a:t>
            </a:r>
          </a:p>
          <a:p>
            <a:pPr>
              <a:lnSpc>
                <a:spcPct val="200000"/>
              </a:lnSpc>
            </a:pPr>
            <a:r>
              <a:rPr lang="ar-SA" sz="2000" dirty="0">
                <a:cs typeface="B Nazanin" panose="00000400000000000000" pitchFamily="2" charset="-78"/>
              </a:rPr>
              <a:t>افزایش مقدار روی به این برنجها استحکام، سختی و داکتیلیته (شکل 12-2) را افزایش می دهد. رنگ آنها از قرمز به طلایی و سبز قهوه ای تغییر می کند</a:t>
            </a:r>
            <a:r>
              <a:rPr lang="en-US" sz="2000" dirty="0">
                <a:cs typeface="B Nazanin" panose="00000400000000000000" pitchFamily="2" charset="-78"/>
              </a:rPr>
              <a:t>. </a:t>
            </a:r>
            <a:r>
              <a:rPr lang="ar-SA" sz="2000" dirty="0">
                <a:cs typeface="B Nazanin" panose="00000400000000000000" pitchFamily="2" charset="-78"/>
              </a:rPr>
              <a:t>خواص کار گرم آنها قابل مقایسه با مس تجاری است و در دمای ۷3۰ تا 9۰۰ درجه سانتیگراد کار گرم می شوند. مقدار سرب آنها باید زیر 0.01 درصد باشد تا از مشکلات کار گرم خودداری شود. برنجهای با روی کم در شرایط آنیل شده در دمای اتاق داکتیل و مالیبل بوده و دارای ازدیاد طول حدود ۵۰ تا ۴۵ درصد میباشد جدول ۲-۲ و بنابراین می توانند بوسیله متد سنتی کارسرد شوند</a:t>
            </a:r>
            <a:r>
              <a:rPr lang="en-US" sz="2000" dirty="0" smtClean="0">
                <a:cs typeface="B Nazanin" panose="00000400000000000000" pitchFamily="2" charset="-78"/>
              </a:rPr>
              <a:t>.</a:t>
            </a:r>
            <a:endParaRPr lang="fa-IR" sz="2000" dirty="0" smtClean="0">
              <a:cs typeface="B Nazanin" panose="00000400000000000000" pitchFamily="2" charset="-78"/>
            </a:endParaRPr>
          </a:p>
          <a:p>
            <a:pPr>
              <a:lnSpc>
                <a:spcPct val="200000"/>
              </a:lnSpc>
            </a:pPr>
            <a:r>
              <a:rPr lang="ar-SA" sz="2000" b="1" dirty="0">
                <a:cs typeface="B Nazanin" panose="00000400000000000000" pitchFamily="2" charset="-78"/>
              </a:rPr>
              <a:t>برنجهای با روی بالا ( ۶۰ تا ۸۰ درصد مس و ۲۷ تا ۴۰ درصد روی)</a:t>
            </a:r>
            <a:r>
              <a:rPr lang="en-US" sz="2000" b="1" dirty="0">
                <a:cs typeface="B Nazanin" panose="00000400000000000000" pitchFamily="2" charset="-78"/>
              </a:rPr>
              <a:t>:</a:t>
            </a:r>
          </a:p>
          <a:p>
            <a:pPr>
              <a:lnSpc>
                <a:spcPct val="200000"/>
              </a:lnSpc>
            </a:pPr>
            <a:r>
              <a:rPr lang="ar-SA" sz="2000" dirty="0">
                <a:cs typeface="B Nazanin" panose="00000400000000000000" pitchFamily="2" charset="-78"/>
              </a:rPr>
              <a:t>این برنجها به علت مقادیر روی بالا استحکام بالا دارند و داکتیلیته آنها همچنین با </a:t>
            </a:r>
            <a:r>
              <a:rPr lang="ar-SA" sz="2000" dirty="0" smtClean="0">
                <a:cs typeface="B Nazanin" panose="00000400000000000000" pitchFamily="2" charset="-78"/>
              </a:rPr>
              <a:t>مقدار</a:t>
            </a:r>
            <a:r>
              <a:rPr lang="fa-IR" sz="2000" dirty="0" smtClean="0">
                <a:cs typeface="B Nazanin" panose="00000400000000000000" pitchFamily="2" charset="-78"/>
              </a:rPr>
              <a:t> </a:t>
            </a:r>
            <a:r>
              <a:rPr lang="ar-SA" sz="2000" dirty="0" smtClean="0">
                <a:cs typeface="B Nazanin" panose="00000400000000000000" pitchFamily="2" charset="-78"/>
              </a:rPr>
              <a:t>روی </a:t>
            </a:r>
            <a:r>
              <a:rPr lang="ar-SA" sz="2000" dirty="0">
                <a:cs typeface="B Nazanin" panose="00000400000000000000" pitchFamily="2" charset="-78"/>
              </a:rPr>
              <a:t>افزایش می یابد و به یک ماکزیمم در حدود ۳۰٪ روی می رسد. وقتی مقدار روی بالغ بر ۳۶ ٪ می شود داکتیلبته آلیاژها به سرعت به لحاظ حضور فاز کاهش می یابد. </a:t>
            </a:r>
            <a:endParaRPr lang="en-US" sz="2000" dirty="0">
              <a:cs typeface="B Nazanin" panose="00000400000000000000" pitchFamily="2" charset="-78"/>
            </a:endParaRPr>
          </a:p>
        </p:txBody>
      </p:sp>
      <p:sp>
        <p:nvSpPr>
          <p:cNvPr id="8" name="Slide Number Placeholder 7"/>
          <p:cNvSpPr>
            <a:spLocks noGrp="1"/>
          </p:cNvSpPr>
          <p:nvPr>
            <p:ph type="sldNum" sz="quarter" idx="12"/>
          </p:nvPr>
        </p:nvSpPr>
        <p:spPr/>
        <p:txBody>
          <a:bodyPr/>
          <a:lstStyle/>
          <a:p>
            <a:fld id="{B7C45806-68C5-47F4-BFB1-7E9C0680A4DF}" type="slidenum">
              <a:rPr lang="fa-IR" smtClean="0"/>
              <a:t>17</a:t>
            </a:fld>
            <a:endParaRPr lang="fa-IR"/>
          </a:p>
        </p:txBody>
      </p:sp>
    </p:spTree>
    <p:extLst>
      <p:ext uri="{BB962C8B-B14F-4D97-AF65-F5344CB8AC3E}">
        <p14:creationId xmlns:p14="http://schemas.microsoft.com/office/powerpoint/2010/main" val="832755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TextBox 6"/>
          <p:cNvSpPr txBox="1"/>
          <p:nvPr/>
        </p:nvSpPr>
        <p:spPr>
          <a:xfrm>
            <a:off x="2316480" y="589280"/>
            <a:ext cx="9519920" cy="5139869"/>
          </a:xfrm>
          <a:prstGeom prst="rect">
            <a:avLst/>
          </a:prstGeom>
          <a:noFill/>
        </p:spPr>
        <p:txBody>
          <a:bodyPr wrap="square" rtlCol="1">
            <a:spAutoFit/>
          </a:bodyPr>
          <a:lstStyle/>
          <a:p>
            <a:pPr>
              <a:lnSpc>
                <a:spcPct val="200000"/>
              </a:lnSpc>
            </a:pPr>
            <a:r>
              <a:rPr lang="ar-SA" sz="2000" dirty="0" smtClean="0">
                <a:cs typeface="B Nazanin" panose="00000400000000000000" pitchFamily="2" charset="-78"/>
              </a:rPr>
              <a:t>اما </a:t>
            </a:r>
            <a:r>
              <a:rPr lang="ar-SA" sz="2000" dirty="0">
                <a:cs typeface="B Nazanin" panose="00000400000000000000" pitchFamily="2" charset="-78"/>
              </a:rPr>
              <a:t>استحکام و سختی تا ۴۵٪ روی افزایش می یابد. برنجبای بتا با مقدار مس بین ۶۴ و ۸۰ درصد (۲۰ تا </a:t>
            </a:r>
            <a:r>
              <a:rPr lang="ar-SA" sz="2000" dirty="0" smtClean="0">
                <a:cs typeface="B Nazanin" panose="00000400000000000000" pitchFamily="2" charset="-78"/>
              </a:rPr>
              <a:t>1۳</a:t>
            </a:r>
            <a:r>
              <a:rPr lang="fa-IR" sz="2000" dirty="0" smtClean="0">
                <a:cs typeface="B Nazanin" panose="00000400000000000000" pitchFamily="2" charset="-78"/>
              </a:rPr>
              <a:t>/</a:t>
            </a:r>
            <a:r>
              <a:rPr lang="ar-SA" sz="2000" dirty="0" smtClean="0">
                <a:cs typeface="B Nazanin" panose="00000400000000000000" pitchFamily="2" charset="-78"/>
              </a:rPr>
              <a:t>۶ درصد </a:t>
            </a:r>
            <a:r>
              <a:rPr lang="ar-SA" sz="2000" dirty="0">
                <a:cs typeface="B Nazanin" panose="00000400000000000000" pitchFamily="2" charset="-78"/>
              </a:rPr>
              <a:t>روی) برای کار گرم نسبتاً فقير هستند و مقدار سرب آنها باید بسیار کم نگه داشته شود. برنجهای آلفا + بتا به لحاظ حضور برنج بتا می توانند با سهولت بیشتری از برنج با آلفا بالا كارگرم شوند (محدوده ۷۶۹ تا ۶۵۰ درجه)، گر چه برنجهای آلفا + بتا مشکل کار سرد می شوند و این مشکل با افزایش مقدار فاز بتا </a:t>
            </a:r>
            <a:r>
              <a:rPr lang="fa-IR" sz="2000" dirty="0" smtClean="0">
                <a:cs typeface="B Nazanin" panose="00000400000000000000" pitchFamily="2" charset="-78"/>
              </a:rPr>
              <a:t>اف</a:t>
            </a:r>
            <a:r>
              <a:rPr lang="ar-SA" sz="2000" dirty="0" smtClean="0">
                <a:cs typeface="B Nazanin" panose="00000400000000000000" pitchFamily="2" charset="-78"/>
              </a:rPr>
              <a:t>زایش </a:t>
            </a:r>
            <a:r>
              <a:rPr lang="ar-SA" sz="2000" dirty="0">
                <a:cs typeface="B Nazanin" panose="00000400000000000000" pitchFamily="2" charset="-78"/>
              </a:rPr>
              <a:t>می یابد</a:t>
            </a:r>
            <a:r>
              <a:rPr lang="en-US" sz="2000" dirty="0" smtClean="0">
                <a:cs typeface="B Nazanin" panose="00000400000000000000" pitchFamily="2" charset="-78"/>
              </a:rPr>
              <a:t>.</a:t>
            </a:r>
            <a:endParaRPr lang="fa-IR" sz="2000" dirty="0" smtClean="0">
              <a:cs typeface="B Nazanin" panose="00000400000000000000" pitchFamily="2" charset="-78"/>
            </a:endParaRPr>
          </a:p>
          <a:p>
            <a:pPr>
              <a:lnSpc>
                <a:spcPct val="200000"/>
              </a:lnSpc>
            </a:pPr>
            <a:r>
              <a:rPr lang="ar-SA" sz="2400" b="1" dirty="0">
                <a:cs typeface="B Nazanin" panose="00000400000000000000" pitchFamily="2" charset="-78"/>
              </a:rPr>
              <a:t>برنجهای آلیاژی :</a:t>
            </a:r>
            <a:endParaRPr lang="en-US" sz="2400" b="1" dirty="0">
              <a:cs typeface="B Nazanin" panose="00000400000000000000" pitchFamily="2" charset="-78"/>
            </a:endParaRPr>
          </a:p>
          <a:p>
            <a:pPr>
              <a:lnSpc>
                <a:spcPct val="200000"/>
              </a:lnSpc>
            </a:pPr>
            <a:r>
              <a:rPr lang="ar-SA" sz="2000" dirty="0">
                <a:cs typeface="B Nazanin" panose="00000400000000000000" pitchFamily="2" charset="-78"/>
              </a:rPr>
              <a:t>مقادیر کم عناصر آلیاژی مثال ۱%  قلع به برنج تاثیر زیادی روی خواص مکانیکی ندارد اگر چه افزودن چند تایی</a:t>
            </a:r>
            <a:r>
              <a:rPr lang="en-US" sz="2000" dirty="0">
                <a:cs typeface="B Nazanin" panose="00000400000000000000" pitchFamily="2" charset="-78"/>
              </a:rPr>
              <a:t> Sn, Fe , </a:t>
            </a:r>
            <a:r>
              <a:rPr lang="en-US" sz="2000" dirty="0" err="1">
                <a:cs typeface="B Nazanin" panose="00000400000000000000" pitchFamily="2" charset="-78"/>
              </a:rPr>
              <a:t>Mn</a:t>
            </a:r>
            <a:r>
              <a:rPr lang="en-US" sz="2000" dirty="0">
                <a:cs typeface="B Nazanin" panose="00000400000000000000" pitchFamily="2" charset="-78"/>
              </a:rPr>
              <a:t> </a:t>
            </a:r>
            <a:r>
              <a:rPr lang="ar-SA" sz="2000" dirty="0">
                <a:cs typeface="B Nazanin" panose="00000400000000000000" pitchFamily="2" charset="-78"/>
              </a:rPr>
              <a:t>برای مثال</a:t>
            </a:r>
            <a:r>
              <a:rPr lang="en-US" sz="2000" dirty="0">
                <a:cs typeface="B Nazanin" panose="00000400000000000000" pitchFamily="2" charset="-78"/>
              </a:rPr>
              <a:t> </a:t>
            </a:r>
            <a:r>
              <a:rPr lang="en-US" sz="2000" dirty="0" err="1">
                <a:cs typeface="B Nazanin" panose="00000400000000000000" pitchFamily="2" charset="-78"/>
              </a:rPr>
              <a:t>Muntz</a:t>
            </a:r>
            <a:r>
              <a:rPr lang="en-US" sz="2000" dirty="0">
                <a:cs typeface="B Nazanin" panose="00000400000000000000" pitchFamily="2" charset="-78"/>
              </a:rPr>
              <a:t> Metal </a:t>
            </a:r>
            <a:r>
              <a:rPr lang="ar-SA" sz="2000" dirty="0">
                <a:cs typeface="B Nazanin" panose="00000400000000000000" pitchFamily="2" charset="-78"/>
              </a:rPr>
              <a:t>را تبدیل به برنز منگنز دار نموده و به طور قابل ملاحظه ای استحکام</a:t>
            </a:r>
            <a:r>
              <a:rPr lang="en-US" sz="2000" dirty="0">
                <a:cs typeface="B Nazanin" panose="00000400000000000000" pitchFamily="2" charset="-78"/>
              </a:rPr>
              <a:t> </a:t>
            </a:r>
            <a:r>
              <a:rPr lang="en-US" sz="2000" dirty="0" err="1">
                <a:cs typeface="B Nazanin" panose="00000400000000000000" pitchFamily="2" charset="-78"/>
              </a:rPr>
              <a:t>Muntz</a:t>
            </a:r>
            <a:r>
              <a:rPr lang="en-US" sz="2000" dirty="0">
                <a:cs typeface="B Nazanin" panose="00000400000000000000" pitchFamily="2" charset="-78"/>
              </a:rPr>
              <a:t> Metal </a:t>
            </a:r>
            <a:r>
              <a:rPr lang="ar-SA" sz="2000" dirty="0">
                <a:cs typeface="B Nazanin" panose="00000400000000000000" pitchFamily="2" charset="-78"/>
              </a:rPr>
              <a:t>افزایش می </a:t>
            </a:r>
            <a:r>
              <a:rPr lang="ar-SA" sz="2000" dirty="0" smtClean="0">
                <a:cs typeface="B Nazanin" panose="00000400000000000000" pitchFamily="2" charset="-78"/>
              </a:rPr>
              <a:t>یابد</a:t>
            </a:r>
            <a:r>
              <a:rPr lang="fa-IR" sz="2000" dirty="0" smtClean="0">
                <a:cs typeface="B Nazanin" panose="00000400000000000000" pitchFamily="2" charset="-78"/>
              </a:rPr>
              <a:t> </a:t>
            </a:r>
            <a:r>
              <a:rPr lang="ar-SA" sz="2000" dirty="0" smtClean="0">
                <a:cs typeface="B Nazanin" panose="00000400000000000000" pitchFamily="2" charset="-78"/>
              </a:rPr>
              <a:t>،</a:t>
            </a:r>
            <a:r>
              <a:rPr lang="en-US" sz="2000" dirty="0">
                <a:cs typeface="B Nazanin" panose="00000400000000000000" pitchFamily="2" charset="-78"/>
              </a:rPr>
              <a:t> </a:t>
            </a:r>
            <a:r>
              <a:rPr lang="ar-SA" sz="2000" dirty="0">
                <a:cs typeface="B Nazanin" panose="00000400000000000000" pitchFamily="2" charset="-78"/>
              </a:rPr>
              <a:t>به علت افزایش استحکام برنز منگنز بهترین شرایط را در کار گرم دارد. </a:t>
            </a:r>
            <a:endParaRPr lang="fa-IR" sz="2000" dirty="0">
              <a:cs typeface="B Nazanin" panose="00000400000000000000" pitchFamily="2" charset="-78"/>
            </a:endParaRPr>
          </a:p>
        </p:txBody>
      </p:sp>
      <p:sp>
        <p:nvSpPr>
          <p:cNvPr id="8" name="Slide Number Placeholder 7"/>
          <p:cNvSpPr>
            <a:spLocks noGrp="1"/>
          </p:cNvSpPr>
          <p:nvPr>
            <p:ph type="sldNum" sz="quarter" idx="12"/>
          </p:nvPr>
        </p:nvSpPr>
        <p:spPr/>
        <p:txBody>
          <a:bodyPr/>
          <a:lstStyle/>
          <a:p>
            <a:fld id="{B7C45806-68C5-47F4-BFB1-7E9C0680A4DF}" type="slidenum">
              <a:rPr lang="fa-IR" smtClean="0"/>
              <a:t>18</a:t>
            </a:fld>
            <a:endParaRPr lang="fa-IR"/>
          </a:p>
        </p:txBody>
      </p:sp>
    </p:spTree>
    <p:extLst>
      <p:ext uri="{BB962C8B-B14F-4D97-AF65-F5344CB8AC3E}">
        <p14:creationId xmlns:p14="http://schemas.microsoft.com/office/powerpoint/2010/main" val="126413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1940560" y="508000"/>
            <a:ext cx="9773920" cy="5509200"/>
          </a:xfrm>
          <a:prstGeom prst="rect">
            <a:avLst/>
          </a:prstGeom>
          <a:noFill/>
        </p:spPr>
        <p:txBody>
          <a:bodyPr wrap="square" rtlCol="1">
            <a:spAutoFit/>
          </a:bodyPr>
          <a:lstStyle/>
          <a:p>
            <a:pPr>
              <a:lnSpc>
                <a:spcPct val="200000"/>
              </a:lnSpc>
            </a:pPr>
            <a:r>
              <a:rPr lang="ar-SA" dirty="0" smtClean="0">
                <a:cs typeface="B Nazanin" panose="00000400000000000000" pitchFamily="2" charset="-78"/>
              </a:rPr>
              <a:t> </a:t>
            </a:r>
            <a:r>
              <a:rPr lang="ar-SA" dirty="0">
                <a:cs typeface="B Nazanin" panose="00000400000000000000" pitchFamily="2" charset="-78"/>
              </a:rPr>
              <a:t>افزودن تا </a:t>
            </a:r>
            <a:r>
              <a:rPr lang="fa-IR" dirty="0">
                <a:cs typeface="B Nazanin" panose="00000400000000000000" pitchFamily="2" charset="-78"/>
              </a:rPr>
              <a:t>%3 </a:t>
            </a:r>
            <a:r>
              <a:rPr lang="ar-SA" dirty="0">
                <a:cs typeface="B Nazanin" panose="00000400000000000000" pitchFamily="2" charset="-78"/>
              </a:rPr>
              <a:t>سرب قابلیت ماشینکاری برنج را اصلاح می نماید و هیچ اثری روی استحکام کششی و سختی برنجهای سرب دار ندارد اگر چه داکتيلته و قابلیت کار سرد برنج با افزودن سرب کاهش می یابد</a:t>
            </a:r>
            <a:r>
              <a:rPr lang="en-US" dirty="0">
                <a:cs typeface="B Nazanin" panose="00000400000000000000" pitchFamily="2" charset="-78"/>
              </a:rPr>
              <a:t>. </a:t>
            </a:r>
            <a:endParaRPr lang="fa-IR" dirty="0" smtClean="0">
              <a:cs typeface="B Nazanin" panose="00000400000000000000" pitchFamily="2" charset="-78"/>
            </a:endParaRPr>
          </a:p>
          <a:p>
            <a:pPr>
              <a:lnSpc>
                <a:spcPct val="200000"/>
              </a:lnSpc>
            </a:pPr>
            <a:r>
              <a:rPr lang="fa-IR" sz="2000" b="1" dirty="0" smtClean="0">
                <a:cs typeface="B Nazanin" panose="00000400000000000000" pitchFamily="2" charset="-78"/>
              </a:rPr>
              <a:t>خوردگی برنجها، ترک خوردگی توام با تنش </a:t>
            </a:r>
            <a:r>
              <a:rPr lang="en-US" sz="2000" b="1" dirty="0" smtClean="0">
                <a:cs typeface="B Nazanin" panose="00000400000000000000" pitchFamily="2" charset="-78"/>
              </a:rPr>
              <a:t> :SCC</a:t>
            </a:r>
            <a:endParaRPr lang="fa-IR" sz="2000" b="1" dirty="0" smtClean="0">
              <a:cs typeface="B Nazanin" panose="00000400000000000000" pitchFamily="2" charset="-78"/>
            </a:endParaRPr>
          </a:p>
          <a:p>
            <a:pPr>
              <a:lnSpc>
                <a:spcPct val="200000"/>
              </a:lnSpc>
            </a:pPr>
            <a:r>
              <a:rPr lang="ar-SA" sz="2000" dirty="0">
                <a:cs typeface="B Nazanin" panose="00000400000000000000" pitchFamily="2" charset="-78"/>
              </a:rPr>
              <a:t>یک برنج در شرایط کار سرد و شامل بیشتر از ۱۵٪ روی مستعد به</a:t>
            </a:r>
            <a:r>
              <a:rPr lang="en-US" sz="2000" dirty="0">
                <a:cs typeface="B Nazanin" panose="00000400000000000000" pitchFamily="2" charset="-78"/>
              </a:rPr>
              <a:t> </a:t>
            </a:r>
            <a:r>
              <a:rPr lang="en-US" sz="2000" dirty="0" err="1">
                <a:cs typeface="B Nazanin" panose="00000400000000000000" pitchFamily="2" charset="-78"/>
              </a:rPr>
              <a:t>Scc</a:t>
            </a:r>
            <a:r>
              <a:rPr lang="en-US" sz="2000" dirty="0">
                <a:cs typeface="B Nazanin" panose="00000400000000000000" pitchFamily="2" charset="-78"/>
              </a:rPr>
              <a:t> </a:t>
            </a:r>
            <a:r>
              <a:rPr lang="ar-SA" sz="2000" dirty="0">
                <a:cs typeface="B Nazanin" panose="00000400000000000000" pitchFamily="2" charset="-78"/>
              </a:rPr>
              <a:t>است. (در تماس با کمی از آمونيا در حضور اکسیژن و </a:t>
            </a:r>
            <a:r>
              <a:rPr lang="ar-SA" sz="2000" dirty="0" smtClean="0">
                <a:cs typeface="B Nazanin" panose="00000400000000000000" pitchFamily="2" charset="-78"/>
              </a:rPr>
              <a:t>رطوبت)</a:t>
            </a:r>
            <a:r>
              <a:rPr lang="en-US" sz="2000" dirty="0" smtClean="0">
                <a:cs typeface="B Nazanin" panose="00000400000000000000" pitchFamily="2" charset="-78"/>
              </a:rPr>
              <a:t> </a:t>
            </a:r>
            <a:r>
              <a:rPr lang="en-US" sz="2000" dirty="0" err="1" smtClean="0">
                <a:cs typeface="B Nazanin" panose="00000400000000000000" pitchFamily="2" charset="-78"/>
              </a:rPr>
              <a:t>Scc</a:t>
            </a:r>
            <a:r>
              <a:rPr lang="en-US" sz="2000" dirty="0" smtClean="0">
                <a:cs typeface="B Nazanin" panose="00000400000000000000" pitchFamily="2" charset="-78"/>
              </a:rPr>
              <a:t>  </a:t>
            </a:r>
            <a:r>
              <a:rPr lang="ar-SA" sz="2000" dirty="0">
                <a:cs typeface="B Nazanin" panose="00000400000000000000" pitchFamily="2" charset="-78"/>
              </a:rPr>
              <a:t>در امتداد دانه ها (ترک بین دانه ای) رخ می دهد. ترک بین دانه ای در حالتی است که آلیاژ بشدت تغییر فرم پلاستیکی یافته است شکل ۱۳-۲ترک بین دانه ای در برنج کارتریج که در معرض خوردگی اتمسفر قرار گرفته است را نشان میدهد. این نوع خوردگی ترک دار شدن دریائی نیز نامیده می شود.</a:t>
            </a:r>
            <a:r>
              <a:rPr lang="en-US" sz="2000" dirty="0">
                <a:cs typeface="B Nazanin" panose="00000400000000000000" pitchFamily="2" charset="-78"/>
              </a:rPr>
              <a:t> </a:t>
            </a:r>
            <a:r>
              <a:rPr lang="en-US" sz="2000" dirty="0" err="1">
                <a:cs typeface="B Nazanin" panose="00000400000000000000" pitchFamily="2" charset="-78"/>
              </a:rPr>
              <a:t>Scc</a:t>
            </a:r>
            <a:r>
              <a:rPr lang="en-US" sz="2000" dirty="0">
                <a:cs typeface="B Nazanin" panose="00000400000000000000" pitchFamily="2" charset="-78"/>
              </a:rPr>
              <a:t> </a:t>
            </a:r>
            <a:r>
              <a:rPr lang="ar-SA" sz="2000" dirty="0">
                <a:cs typeface="B Nazanin" panose="00000400000000000000" pitchFamily="2" charset="-78"/>
              </a:rPr>
              <a:t>در کار سرد بوسیله تنش زدائی در دمای کم کاهش می یابد. در عملیات بازیابی تنشهای داخلی و باقیمانده کاهش می یابد</a:t>
            </a:r>
            <a:r>
              <a:rPr lang="en-US" sz="2000" dirty="0">
                <a:cs typeface="B Nazanin" panose="00000400000000000000" pitchFamily="2" charset="-78"/>
              </a:rPr>
              <a:t>.</a:t>
            </a:r>
          </a:p>
          <a:p>
            <a:pPr>
              <a:lnSpc>
                <a:spcPct val="200000"/>
              </a:lnSpc>
            </a:pPr>
            <a:endParaRPr lang="en-US" sz="2000" b="1"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B7C45806-68C5-47F4-BFB1-7E9C0680A4DF}" type="slidenum">
              <a:rPr lang="fa-IR" smtClean="0"/>
              <a:t>19</a:t>
            </a:fld>
            <a:endParaRPr lang="fa-IR"/>
          </a:p>
        </p:txBody>
      </p:sp>
    </p:spTree>
    <p:extLst>
      <p:ext uri="{BB962C8B-B14F-4D97-AF65-F5344CB8AC3E}">
        <p14:creationId xmlns:p14="http://schemas.microsoft.com/office/powerpoint/2010/main" val="1537511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C45806-68C5-47F4-BFB1-7E9C0680A4DF}" type="slidenum">
              <a:rPr lang="fa-IR" smtClean="0"/>
              <a:t>2</a:t>
            </a:fld>
            <a:endParaRPr lang="fa-IR"/>
          </a:p>
        </p:txBody>
      </p:sp>
      <p:sp>
        <p:nvSpPr>
          <p:cNvPr id="5" name="TextBox 4"/>
          <p:cNvSpPr txBox="1"/>
          <p:nvPr/>
        </p:nvSpPr>
        <p:spPr>
          <a:xfrm>
            <a:off x="1737360" y="609600"/>
            <a:ext cx="9946640" cy="5604611"/>
          </a:xfrm>
          <a:prstGeom prst="rect">
            <a:avLst/>
          </a:prstGeom>
          <a:noFill/>
        </p:spPr>
        <p:txBody>
          <a:bodyPr wrap="square" rtlCol="1">
            <a:spAutoFit/>
          </a:bodyPr>
          <a:lstStyle/>
          <a:p>
            <a:pPr algn="just">
              <a:lnSpc>
                <a:spcPct val="107000"/>
              </a:lnSpc>
              <a:spcAft>
                <a:spcPts val="800"/>
              </a:spcAft>
            </a:pPr>
            <a:r>
              <a:rPr lang="fa-IR" sz="2000" b="1" dirty="0" smtClean="0">
                <a:effectLst/>
                <a:latin typeface="Calibri" panose="020F0502020204030204" pitchFamily="34" charset="0"/>
                <a:ea typeface="Calibri" panose="020F0502020204030204" pitchFamily="34" charset="0"/>
                <a:cs typeface="B Nazanin" panose="00000400000000000000" pitchFamily="2" charset="-78"/>
              </a:rPr>
              <a:t>آلیاژهای مس:</a:t>
            </a:r>
          </a:p>
          <a:p>
            <a:pPr algn="just">
              <a:lnSpc>
                <a:spcPct val="107000"/>
              </a:lnSpc>
              <a:spcAft>
                <a:spcPts val="800"/>
              </a:spcAft>
            </a:pPr>
            <a:endParaRPr lang="en-US" sz="2000" dirty="0" smtClean="0">
              <a:effectLst/>
              <a:latin typeface="Calibri" panose="020F0502020204030204" pitchFamily="34" charset="0"/>
              <a:ea typeface="Calibri" panose="020F0502020204030204" pitchFamily="34" charset="0"/>
              <a:cs typeface="B Nazanin" panose="00000400000000000000" pitchFamily="2" charset="-78"/>
            </a:endParaRPr>
          </a:p>
          <a:p>
            <a:pPr algn="just">
              <a:lnSpc>
                <a:spcPct val="107000"/>
              </a:lnSpc>
              <a:spcAft>
                <a:spcPts val="800"/>
              </a:spcAft>
            </a:pPr>
            <a:r>
              <a:rPr lang="fa-IR" sz="2000" dirty="0" smtClean="0">
                <a:effectLst/>
                <a:latin typeface="Calibri" panose="020F0502020204030204" pitchFamily="34" charset="0"/>
                <a:ea typeface="Calibri" panose="020F0502020204030204" pitchFamily="34" charset="0"/>
                <a:cs typeface="B Nazanin" panose="00000400000000000000" pitchFamily="2" charset="-78"/>
              </a:rPr>
              <a:t>در سیستم </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CDA </a:t>
            </a:r>
            <a:r>
              <a:rPr lang="fa-IR" sz="2000" dirty="0" smtClean="0">
                <a:effectLst/>
                <a:latin typeface="Calibri" panose="020F0502020204030204" pitchFamily="34" charset="0"/>
                <a:ea typeface="Calibri" panose="020F0502020204030204" pitchFamily="34" charset="0"/>
                <a:cs typeface="B Nazanin" panose="00000400000000000000" pitchFamily="2" charset="-78"/>
              </a:rPr>
              <a:t> از اعداد</a:t>
            </a:r>
            <a:r>
              <a:rPr lang="en-US" sz="2000" dirty="0">
                <a:latin typeface="Calibri" panose="020F0502020204030204" pitchFamily="34" charset="0"/>
                <a:ea typeface="Calibri" panose="020F0502020204030204" pitchFamily="34" charset="0"/>
                <a:cs typeface="B Nazanin" panose="00000400000000000000" pitchFamily="2" charset="-78"/>
              </a:rPr>
              <a:t>C100</a:t>
            </a:r>
            <a:r>
              <a:rPr lang="fa-IR" sz="2000" dirty="0" smtClean="0">
                <a:effectLst/>
                <a:latin typeface="Calibri" panose="020F0502020204030204" pitchFamily="34" charset="0"/>
                <a:ea typeface="Calibri" panose="020F0502020204030204" pitchFamily="34" charset="0"/>
                <a:cs typeface="B Nazanin" panose="00000400000000000000" pitchFamily="2" charset="-78"/>
              </a:rPr>
              <a:t> الی </a:t>
            </a:r>
            <a:r>
              <a:rPr lang="en-US" sz="2000" dirty="0" smtClean="0">
                <a:latin typeface="Calibri" panose="020F0502020204030204" pitchFamily="34" charset="0"/>
                <a:ea typeface="Calibri" panose="020F0502020204030204" pitchFamily="34" charset="0"/>
                <a:cs typeface="B Nazanin" panose="00000400000000000000" pitchFamily="2" charset="-78"/>
              </a:rPr>
              <a:t>C799 </a:t>
            </a:r>
            <a:r>
              <a:rPr lang="fa-IR" sz="2000" dirty="0" smtClean="0">
                <a:effectLst/>
                <a:latin typeface="Calibri" panose="020F0502020204030204" pitchFamily="34" charset="0"/>
                <a:ea typeface="Calibri" panose="020F0502020204030204" pitchFamily="34" charset="0"/>
                <a:cs typeface="B Nazanin" panose="00000400000000000000" pitchFamily="2" charset="-78"/>
              </a:rPr>
              <a:t> برای آلیاژ های کارشده و از اعداد </a:t>
            </a:r>
            <a:r>
              <a:rPr lang="en-US" sz="2000" dirty="0" smtClean="0">
                <a:latin typeface="Calibri" panose="020F0502020204030204" pitchFamily="34" charset="0"/>
                <a:ea typeface="Calibri" panose="020F0502020204030204" pitchFamily="34" charset="0"/>
                <a:cs typeface="B Nazanin" panose="00000400000000000000" pitchFamily="2" charset="-78"/>
              </a:rPr>
              <a:t>C800</a:t>
            </a:r>
            <a:r>
              <a:rPr lang="fa-IR" sz="2000" dirty="0" smtClean="0">
                <a:effectLst/>
                <a:latin typeface="Calibri" panose="020F0502020204030204" pitchFamily="34" charset="0"/>
                <a:ea typeface="Calibri" panose="020F0502020204030204" pitchFamily="34" charset="0"/>
                <a:cs typeface="B Nazanin" panose="00000400000000000000" pitchFamily="2" charset="-78"/>
              </a:rPr>
              <a:t> الی  </a:t>
            </a:r>
            <a:r>
              <a:rPr lang="en-US" sz="2000" dirty="0" smtClean="0">
                <a:latin typeface="Calibri" panose="020F0502020204030204" pitchFamily="34" charset="0"/>
                <a:ea typeface="Calibri" panose="020F0502020204030204" pitchFamily="34" charset="0"/>
                <a:cs typeface="B Nazanin" panose="00000400000000000000" pitchFamily="2" charset="-78"/>
              </a:rPr>
              <a:t>C999</a:t>
            </a:r>
            <a:r>
              <a:rPr lang="fa-IR" sz="2000" dirty="0" smtClean="0">
                <a:effectLst/>
                <a:latin typeface="Calibri" panose="020F0502020204030204" pitchFamily="34" charset="0"/>
                <a:ea typeface="Calibri" panose="020F0502020204030204" pitchFamily="34" charset="0"/>
                <a:cs typeface="B Nazanin" panose="00000400000000000000" pitchFamily="2" charset="-78"/>
              </a:rPr>
              <a:t>برای آلیاژهای ریختگی است.</a:t>
            </a:r>
            <a:endParaRPr lang="en-US" sz="2000" dirty="0" smtClean="0">
              <a:effectLst/>
              <a:latin typeface="Calibri" panose="020F0502020204030204" pitchFamily="34" charset="0"/>
              <a:ea typeface="Calibri" panose="020F0502020204030204" pitchFamily="34" charset="0"/>
              <a:cs typeface="B Nazanin" panose="00000400000000000000" pitchFamily="2" charset="-78"/>
            </a:endParaRPr>
          </a:p>
          <a:p>
            <a:pPr indent="457200" algn="l">
              <a:lnSpc>
                <a:spcPct val="107000"/>
              </a:lnSpc>
              <a:spcAft>
                <a:spcPts val="800"/>
              </a:spcAft>
            </a:pPr>
            <a:r>
              <a:rPr lang="fa-IR" sz="2000" dirty="0" smtClean="0">
                <a:effectLst/>
                <a:latin typeface="Calibri" panose="020F0502020204030204" pitchFamily="34" charset="0"/>
                <a:ea typeface="Calibri" panose="020F0502020204030204" pitchFamily="34" charset="0"/>
                <a:cs typeface="B Nazanin" panose="00000400000000000000" pitchFamily="2" charset="-78"/>
              </a:rPr>
              <a:t>مس و آلیاژ های با مس بالا                   	             </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C1XX</a:t>
            </a:r>
          </a:p>
          <a:p>
            <a:pPr algn="l">
              <a:lnSpc>
                <a:spcPct val="107000"/>
              </a:lnSpc>
              <a:spcAft>
                <a:spcPts val="800"/>
              </a:spcAft>
            </a:pPr>
            <a:r>
              <a:rPr lang="fa-IR" sz="2000" dirty="0" smtClean="0">
                <a:effectLst/>
                <a:latin typeface="Calibri" panose="020F0502020204030204" pitchFamily="34" charset="0"/>
                <a:ea typeface="Calibri" panose="020F0502020204030204" pitchFamily="34" charset="0"/>
                <a:cs typeface="B Nazanin" panose="00000400000000000000" pitchFamily="2" charset="-78"/>
              </a:rPr>
              <a:t>آلیاژهای مس، روی (برنج)                           	</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C2XX</a:t>
            </a:r>
          </a:p>
          <a:p>
            <a:pPr algn="l">
              <a:lnSpc>
                <a:spcPct val="107000"/>
              </a:lnSpc>
              <a:spcAft>
                <a:spcPts val="800"/>
              </a:spcAft>
            </a:pPr>
            <a:r>
              <a:rPr lang="fa-IR" sz="2000" dirty="0" smtClean="0">
                <a:effectLst/>
                <a:latin typeface="Calibri" panose="020F0502020204030204" pitchFamily="34" charset="0"/>
                <a:ea typeface="Calibri" panose="020F0502020204030204" pitchFamily="34" charset="0"/>
                <a:cs typeface="B Nazanin" panose="00000400000000000000" pitchFamily="2" charset="-78"/>
              </a:rPr>
              <a:t>آلیاژهای مس، روی، سرب (برنجهای سربدار)           	</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C3XX</a:t>
            </a:r>
          </a:p>
          <a:p>
            <a:pPr algn="l">
              <a:lnSpc>
                <a:spcPct val="107000"/>
              </a:lnSpc>
              <a:spcAft>
                <a:spcPts val="800"/>
              </a:spcAft>
            </a:pPr>
            <a:r>
              <a:rPr lang="fa-IR" sz="2000" dirty="0" smtClean="0">
                <a:effectLst/>
                <a:latin typeface="Calibri" panose="020F0502020204030204" pitchFamily="34" charset="0"/>
                <a:ea typeface="Calibri" panose="020F0502020204030204" pitchFamily="34" charset="0"/>
                <a:cs typeface="B Nazanin" panose="00000400000000000000" pitchFamily="2" charset="-78"/>
              </a:rPr>
              <a:t>آلیاژهای مس، روی، قلع (برنج قلع)	                          </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C4XX</a:t>
            </a:r>
          </a:p>
          <a:p>
            <a:pPr algn="l">
              <a:lnSpc>
                <a:spcPct val="107000"/>
              </a:lnSpc>
              <a:spcAft>
                <a:spcPts val="800"/>
              </a:spcAft>
            </a:pPr>
            <a:r>
              <a:rPr lang="fa-IR" sz="2000" dirty="0" smtClean="0">
                <a:effectLst/>
                <a:latin typeface="Calibri" panose="020F0502020204030204" pitchFamily="34" charset="0"/>
                <a:ea typeface="Calibri" panose="020F0502020204030204" pitchFamily="34" charset="0"/>
                <a:cs typeface="B Nazanin" panose="00000400000000000000" pitchFamily="2" charset="-78"/>
              </a:rPr>
              <a:t>آلیاژهای مس، قلع (فسفربرنز)                   	</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C5XX</a:t>
            </a:r>
          </a:p>
          <a:p>
            <a:pPr algn="l">
              <a:lnSpc>
                <a:spcPct val="107000"/>
              </a:lnSpc>
              <a:spcAft>
                <a:spcPts val="800"/>
              </a:spcAft>
            </a:pPr>
            <a:r>
              <a:rPr lang="fa-IR" sz="2000" dirty="0" smtClean="0">
                <a:effectLst/>
                <a:latin typeface="Calibri" panose="020F0502020204030204" pitchFamily="34" charset="0"/>
                <a:ea typeface="Calibri" panose="020F0502020204030204" pitchFamily="34" charset="0"/>
                <a:cs typeface="B Nazanin" panose="00000400000000000000" pitchFamily="2" charset="-78"/>
              </a:rPr>
              <a:t>آلیاژهای مس، روی و مس، سیلیسیم (سیلیسیم برنز) و مس، آلومینیوم (آلومینیوم برنز)	</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C6XX</a:t>
            </a:r>
          </a:p>
          <a:p>
            <a:pPr algn="l">
              <a:lnSpc>
                <a:spcPct val="107000"/>
              </a:lnSpc>
              <a:spcAft>
                <a:spcPts val="800"/>
              </a:spcAft>
            </a:pPr>
            <a:r>
              <a:rPr lang="fa-IR" sz="2000" dirty="0" smtClean="0">
                <a:effectLst/>
                <a:latin typeface="Calibri" panose="020F0502020204030204" pitchFamily="34" charset="0"/>
                <a:ea typeface="Calibri" panose="020F0502020204030204" pitchFamily="34" charset="0"/>
                <a:cs typeface="B Nazanin" panose="00000400000000000000" pitchFamily="2" charset="-78"/>
              </a:rPr>
              <a:t>آلیاژهای مس، نیکل و مس، نیکل، روی (نیکل نقره)	</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C7XX</a:t>
            </a:r>
          </a:p>
          <a:p>
            <a:pPr algn="l">
              <a:lnSpc>
                <a:spcPct val="107000"/>
              </a:lnSpc>
              <a:spcAft>
                <a:spcPts val="800"/>
              </a:spcAft>
            </a:pPr>
            <a:r>
              <a:rPr lang="fa-IR" sz="2000" dirty="0" smtClean="0">
                <a:effectLst/>
                <a:latin typeface="Calibri" panose="020F0502020204030204" pitchFamily="34" charset="0"/>
                <a:ea typeface="Calibri" panose="020F0502020204030204" pitchFamily="34" charset="0"/>
                <a:cs typeface="B Nazanin" panose="00000400000000000000" pitchFamily="2" charset="-78"/>
              </a:rPr>
              <a:t>آلیاژهای ریختگی برنز منگنز وا نواع مختلف برنج ریختگی والیاژهای ریختگی و</a:t>
            </a:r>
            <a:r>
              <a:rPr lang="en-US" sz="2000" dirty="0" err="1" smtClean="0">
                <a:effectLst/>
                <a:latin typeface="Calibri" panose="020F0502020204030204" pitchFamily="34" charset="0"/>
                <a:ea typeface="Calibri" panose="020F0502020204030204" pitchFamily="34" charset="0"/>
                <a:cs typeface="B Nazanin" panose="00000400000000000000" pitchFamily="2" charset="-78"/>
              </a:rPr>
              <a:t>Cu,Zn,Si</a:t>
            </a:r>
            <a:r>
              <a:rPr lang="fa-IR" sz="2000" dirty="0" smtClean="0">
                <a:effectLst/>
                <a:latin typeface="Calibri" panose="020F0502020204030204" pitchFamily="34" charset="0"/>
                <a:ea typeface="Calibri" panose="020F0502020204030204" pitchFamily="34" charset="0"/>
                <a:cs typeface="B Nazanin" panose="00000400000000000000" pitchFamily="2" charset="-78"/>
              </a:rPr>
              <a:t> و</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 </a:t>
            </a:r>
            <a:r>
              <a:rPr lang="fa-IR" sz="2000" dirty="0" smtClean="0">
                <a:effectLst/>
                <a:latin typeface="B Zar" panose="00000400000000000000" pitchFamily="2" charset="-78"/>
                <a:ea typeface="Calibri" panose="020F0502020204030204" pitchFamily="34" charset="0"/>
                <a:cs typeface="B Nazanin" panose="00000400000000000000" pitchFamily="2" charset="-78"/>
              </a:rPr>
              <a:t>	</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C8XX</a:t>
            </a:r>
          </a:p>
          <a:p>
            <a:pPr marL="457200" indent="457200" algn="l">
              <a:lnSpc>
                <a:spcPct val="107000"/>
              </a:lnSpc>
              <a:spcAft>
                <a:spcPts val="800"/>
              </a:spcAft>
            </a:pPr>
            <a:r>
              <a:rPr lang="en-US" sz="2000" dirty="0" smtClean="0">
                <a:effectLst/>
                <a:latin typeface="Calibri" panose="020F0502020204030204" pitchFamily="34" charset="0"/>
                <a:ea typeface="Calibri" panose="020F0502020204030204" pitchFamily="34" charset="0"/>
                <a:cs typeface="B Nazanin" panose="00000400000000000000" pitchFamily="2" charset="-78"/>
              </a:rPr>
              <a:t>C9XX            </a:t>
            </a:r>
            <a:r>
              <a:rPr lang="en-US" sz="2000" dirty="0" err="1" smtClean="0">
                <a:effectLst/>
                <a:latin typeface="Calibri" panose="020F0502020204030204" pitchFamily="34" charset="0"/>
                <a:ea typeface="Calibri" panose="020F0502020204030204" pitchFamily="34" charset="0"/>
                <a:cs typeface="B Nazanin" panose="00000400000000000000" pitchFamily="2" charset="-78"/>
              </a:rPr>
              <a:t>Cu,Ni,Zn</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  </a:t>
            </a:r>
            <a:r>
              <a:rPr lang="en-US" sz="2000" dirty="0" err="1" smtClean="0">
                <a:effectLst/>
                <a:latin typeface="Calibri" panose="020F0502020204030204" pitchFamily="34" charset="0"/>
                <a:ea typeface="Calibri" panose="020F0502020204030204" pitchFamily="34" charset="0"/>
                <a:cs typeface="B Nazanin" panose="00000400000000000000" pitchFamily="2" charset="-78"/>
              </a:rPr>
              <a:t>Cu,Ni,Fe</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  </a:t>
            </a:r>
            <a:r>
              <a:rPr lang="en-US" sz="2000" dirty="0" err="1" smtClean="0">
                <a:effectLst/>
                <a:latin typeface="Calibri" panose="020F0502020204030204" pitchFamily="34" charset="0"/>
                <a:ea typeface="Calibri" panose="020F0502020204030204" pitchFamily="34" charset="0"/>
                <a:cs typeface="B Nazanin" panose="00000400000000000000" pitchFamily="2" charset="-78"/>
              </a:rPr>
              <a:t>Cu,Sn,Ni</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  </a:t>
            </a:r>
            <a:r>
              <a:rPr lang="en-US" sz="2000" dirty="0" err="1" smtClean="0">
                <a:effectLst/>
                <a:latin typeface="Calibri" panose="020F0502020204030204" pitchFamily="34" charset="0"/>
                <a:ea typeface="Calibri" panose="020F0502020204030204" pitchFamily="34" charset="0"/>
                <a:cs typeface="B Nazanin" panose="00000400000000000000" pitchFamily="2" charset="-78"/>
              </a:rPr>
              <a:t>Cu,Al,Fe</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 </a:t>
            </a:r>
            <a:r>
              <a:rPr lang="en-US" sz="2000" dirty="0" smtClean="0">
                <a:latin typeface="Calibri" panose="020F0502020204030204" pitchFamily="34" charset="0"/>
                <a:ea typeface="Calibri" panose="020F0502020204030204" pitchFamily="34" charset="0"/>
                <a:cs typeface="B Nazanin" panose="00000400000000000000" pitchFamily="2" charset="-78"/>
              </a:rPr>
              <a:t>Cu-Sn-</a:t>
            </a:r>
            <a:r>
              <a:rPr lang="en-US" sz="2000" dirty="0" err="1" smtClean="0">
                <a:latin typeface="Calibri" panose="020F0502020204030204" pitchFamily="34" charset="0"/>
                <a:ea typeface="Calibri" panose="020F0502020204030204" pitchFamily="34" charset="0"/>
                <a:cs typeface="B Nazanin" panose="00000400000000000000" pitchFamily="2" charset="-78"/>
              </a:rPr>
              <a:t>Pb,Cu</a:t>
            </a:r>
            <a:r>
              <a:rPr lang="en-US" sz="2000" dirty="0" smtClean="0">
                <a:latin typeface="Calibri" panose="020F0502020204030204" pitchFamily="34" charset="0"/>
                <a:ea typeface="Calibri" panose="020F0502020204030204" pitchFamily="34" charset="0"/>
                <a:cs typeface="B Nazanin" panose="00000400000000000000" pitchFamily="2" charset="-78"/>
              </a:rPr>
              <a:t>-</a:t>
            </a:r>
            <a:r>
              <a:rPr lang="en-US" sz="2000" dirty="0" err="1" smtClean="0">
                <a:latin typeface="Calibri" panose="020F0502020204030204" pitchFamily="34" charset="0"/>
                <a:ea typeface="Calibri" panose="020F0502020204030204" pitchFamily="34" charset="0"/>
                <a:cs typeface="B Nazanin" panose="00000400000000000000" pitchFamily="2" charset="-78"/>
              </a:rPr>
              <a:t>sn</a:t>
            </a:r>
            <a:endParaRPr lang="fa-IR" sz="2000" dirty="0"/>
          </a:p>
          <a:p>
            <a:pPr marL="457200" indent="457200" algn="l">
              <a:lnSpc>
                <a:spcPct val="107000"/>
              </a:lnSpc>
              <a:spcAft>
                <a:spcPts val="800"/>
              </a:spcAft>
            </a:pPr>
            <a:r>
              <a:rPr lang="fa-IR" sz="2000" dirty="0" smtClean="0">
                <a:latin typeface="Calibri" panose="020F0502020204030204" pitchFamily="34" charset="0"/>
                <a:ea typeface="Calibri" panose="020F0502020204030204" pitchFamily="34" charset="0"/>
                <a:cs typeface="B Nazanin" panose="00000400000000000000" pitchFamily="2" charset="-78"/>
              </a:rPr>
              <a:t>،</a:t>
            </a:r>
            <a:endParaRPr lang="fa-IR" dirty="0"/>
          </a:p>
        </p:txBody>
      </p:sp>
    </p:spTree>
    <p:extLst>
      <p:ext uri="{BB962C8B-B14F-4D97-AF65-F5344CB8AC3E}">
        <p14:creationId xmlns:p14="http://schemas.microsoft.com/office/powerpoint/2010/main" val="2046207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2733040" y="934720"/>
            <a:ext cx="8774855" cy="6032421"/>
          </a:xfrm>
          <a:prstGeom prst="rect">
            <a:avLst/>
          </a:prstGeom>
          <a:noFill/>
        </p:spPr>
        <p:txBody>
          <a:bodyPr wrap="square" rtlCol="1">
            <a:spAutoFit/>
          </a:bodyPr>
          <a:lstStyle/>
          <a:p>
            <a:pPr>
              <a:lnSpc>
                <a:spcPct val="200000"/>
              </a:lnSpc>
            </a:pPr>
            <a:r>
              <a:rPr lang="ar-SA" sz="2000" b="1" dirty="0">
                <a:cs typeface="B Nazanin" panose="00000400000000000000" pitchFamily="2" charset="-78"/>
              </a:rPr>
              <a:t>روی زدائی  </a:t>
            </a:r>
            <a:r>
              <a:rPr lang="en-US" sz="2000" b="1" dirty="0">
                <a:cs typeface="B Nazanin" panose="00000400000000000000" pitchFamily="2" charset="-78"/>
              </a:rPr>
              <a:t>Dezincification</a:t>
            </a:r>
            <a:r>
              <a:rPr lang="ar-SA" sz="2000" b="1" dirty="0">
                <a:cs typeface="B Nazanin" panose="00000400000000000000" pitchFamily="2" charset="-78"/>
              </a:rPr>
              <a:t> :</a:t>
            </a:r>
            <a:endParaRPr lang="en-US" sz="2000" b="1" dirty="0">
              <a:cs typeface="B Nazanin" panose="00000400000000000000" pitchFamily="2" charset="-78"/>
            </a:endParaRPr>
          </a:p>
          <a:p>
            <a:pPr>
              <a:lnSpc>
                <a:spcPct val="200000"/>
              </a:lnSpc>
            </a:pPr>
            <a:r>
              <a:rPr lang="ar-SA" sz="2000" dirty="0">
                <a:cs typeface="B Nazanin" panose="00000400000000000000" pitchFamily="2" charset="-78"/>
              </a:rPr>
              <a:t>نوع دیگری از حملات خوردگی که برنجها به آن مستعد هستند، روی زدائی نامیده میشود. روی ترجیحاً جدا شده و منافذی را باقی می گذارد، روی به سطح دیفوزیون نموده و یک رسوب آلیاژ غنی از مس باقی می گذارد</a:t>
            </a:r>
            <a:r>
              <a:rPr lang="en-US" sz="2000" dirty="0" smtClean="0">
                <a:cs typeface="B Nazanin" panose="00000400000000000000" pitchFamily="2" charset="-78"/>
              </a:rPr>
              <a:t>.</a:t>
            </a:r>
            <a:endParaRPr lang="fa-IR" sz="2000" dirty="0" smtClean="0">
              <a:cs typeface="B Nazanin" panose="00000400000000000000" pitchFamily="2" charset="-78"/>
            </a:endParaRPr>
          </a:p>
          <a:p>
            <a:pPr>
              <a:lnSpc>
                <a:spcPct val="200000"/>
              </a:lnSpc>
            </a:pPr>
            <a:r>
              <a:rPr lang="ar-SA" sz="2000" b="1" dirty="0">
                <a:cs typeface="B Nazanin" panose="00000400000000000000" pitchFamily="2" charset="-78"/>
              </a:rPr>
              <a:t>آلیاژهای مس </a:t>
            </a:r>
            <a:r>
              <a:rPr lang="fa-IR" sz="2000" b="1" dirty="0">
                <a:cs typeface="B Nazanin" panose="00000400000000000000" pitchFamily="2" charset="-78"/>
              </a:rPr>
              <a:t>- </a:t>
            </a:r>
            <a:r>
              <a:rPr lang="ar-SA" sz="2000" b="1" dirty="0">
                <a:cs typeface="B Nazanin" panose="00000400000000000000" pitchFamily="2" charset="-78"/>
              </a:rPr>
              <a:t>قلع </a:t>
            </a:r>
            <a:r>
              <a:rPr lang="en-US" sz="2000" b="1" dirty="0">
                <a:cs typeface="B Nazanin" panose="00000400000000000000" pitchFamily="2" charset="-78"/>
              </a:rPr>
              <a:t>:</a:t>
            </a:r>
          </a:p>
          <a:p>
            <a:pPr>
              <a:lnSpc>
                <a:spcPct val="200000"/>
              </a:lnSpc>
            </a:pPr>
            <a:r>
              <a:rPr lang="ar-SA" sz="2000" dirty="0">
                <a:cs typeface="B Nazanin" panose="00000400000000000000" pitchFamily="2" charset="-78"/>
              </a:rPr>
              <a:t>آلیاژهای شامل عمدتاً مس و قلع برنزهای قلع نامیده می شوند از آنجا که معمولاً فسفر به عنوان عامل اکسیژن زدا در مدت ریختگی به این آلیاژها افزوده می شود برنزهای قلع با نام تجاری فسفر برنز شناخته می شوند این آلیاژها دارای خواص مطلوبی مثل استحکام بالا، مقاومت به سایش و مقاومت خوب به خوردگی در مقابل آب دریا می باشند</a:t>
            </a:r>
            <a:r>
              <a:rPr lang="en-US" sz="2000" dirty="0">
                <a:cs typeface="B Nazanin" panose="00000400000000000000" pitchFamily="2" charset="-78"/>
              </a:rPr>
              <a:t>.</a:t>
            </a:r>
          </a:p>
          <a:p>
            <a:pPr>
              <a:lnSpc>
                <a:spcPct val="200000"/>
              </a:lnSpc>
            </a:pPr>
            <a:endParaRPr lang="en-US" sz="2000" dirty="0">
              <a:cs typeface="B Nazanin" panose="00000400000000000000" pitchFamily="2" charset="-78"/>
            </a:endParaRPr>
          </a:p>
          <a:p>
            <a:endParaRPr lang="fa-IR" dirty="0"/>
          </a:p>
        </p:txBody>
      </p:sp>
      <p:sp>
        <p:nvSpPr>
          <p:cNvPr id="7" name="Slide Number Placeholder 6"/>
          <p:cNvSpPr>
            <a:spLocks noGrp="1"/>
          </p:cNvSpPr>
          <p:nvPr>
            <p:ph type="sldNum" sz="quarter" idx="12"/>
          </p:nvPr>
        </p:nvSpPr>
        <p:spPr/>
        <p:txBody>
          <a:bodyPr/>
          <a:lstStyle/>
          <a:p>
            <a:fld id="{B7C45806-68C5-47F4-BFB1-7E9C0680A4DF}" type="slidenum">
              <a:rPr lang="fa-IR" smtClean="0"/>
              <a:t>20</a:t>
            </a:fld>
            <a:endParaRPr lang="fa-IR"/>
          </a:p>
        </p:txBody>
      </p:sp>
    </p:spTree>
    <p:extLst>
      <p:ext uri="{BB962C8B-B14F-4D97-AF65-F5344CB8AC3E}">
        <p14:creationId xmlns:p14="http://schemas.microsoft.com/office/powerpoint/2010/main" val="3324289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7884" y="560102"/>
            <a:ext cx="9401183" cy="5813266"/>
          </a:xfrm>
        </p:spPr>
      </p:pic>
      <p:sp>
        <p:nvSpPr>
          <p:cNvPr id="4" name="Slide Number Placeholder 3"/>
          <p:cNvSpPr>
            <a:spLocks noGrp="1"/>
          </p:cNvSpPr>
          <p:nvPr>
            <p:ph type="sldNum" sz="quarter" idx="12"/>
          </p:nvPr>
        </p:nvSpPr>
        <p:spPr/>
        <p:txBody>
          <a:bodyPr/>
          <a:lstStyle/>
          <a:p>
            <a:fld id="{B7C45806-68C5-47F4-BFB1-7E9C0680A4DF}" type="slidenum">
              <a:rPr lang="fa-IR" smtClean="0"/>
              <a:t>21</a:t>
            </a:fld>
            <a:endParaRPr lang="fa-IR"/>
          </a:p>
        </p:txBody>
      </p:sp>
    </p:spTree>
    <p:extLst>
      <p:ext uri="{BB962C8B-B14F-4D97-AF65-F5344CB8AC3E}">
        <p14:creationId xmlns:p14="http://schemas.microsoft.com/office/powerpoint/2010/main" val="3107029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2032000" y="615062"/>
            <a:ext cx="9760375" cy="4678204"/>
          </a:xfrm>
          <a:prstGeom prst="rect">
            <a:avLst/>
          </a:prstGeom>
          <a:noFill/>
        </p:spPr>
        <p:txBody>
          <a:bodyPr wrap="square" rtlCol="1">
            <a:spAutoFit/>
          </a:bodyPr>
          <a:lstStyle/>
          <a:p>
            <a:pPr algn="justLow">
              <a:lnSpc>
                <a:spcPct val="200000"/>
              </a:lnSpc>
            </a:pPr>
            <a:r>
              <a:rPr lang="ar-SA" sz="2000" b="1" dirty="0">
                <a:cs typeface="B Nazanin" panose="00000400000000000000" pitchFamily="2" charset="-78"/>
              </a:rPr>
              <a:t>دیاگرام فازی سیستم مس – قلع :</a:t>
            </a:r>
            <a:endParaRPr lang="en-US" sz="2000" b="1" dirty="0">
              <a:cs typeface="B Nazanin" panose="00000400000000000000" pitchFamily="2" charset="-78"/>
            </a:endParaRPr>
          </a:p>
          <a:p>
            <a:pPr algn="just">
              <a:lnSpc>
                <a:spcPct val="200000"/>
              </a:lnSpc>
            </a:pPr>
            <a:r>
              <a:rPr lang="ar-SA" sz="2000" dirty="0">
                <a:cs typeface="B Nazanin" panose="00000400000000000000" pitchFamily="2" charset="-78"/>
              </a:rPr>
              <a:t>دیاگرام فازی سیستم مس - قلع در شکل ۱۴-۲ نشانداده شده است. حلالیت جامد قلع در مس به ماکزیمم 8/15 در صد بین ۵۲۰ تا ۵۸۶ درجه سانتیگراد می رسد که کمتر از حلالیت روی در مس است. از این دیاگرام بازی مشخص می گردد که در آلیاژهای مس - قلع با حدود ۱۱% قلع باید فاز </a:t>
            </a:r>
            <a:r>
              <a:rPr lang="en-US" sz="2000" dirty="0">
                <a:cs typeface="B Nazanin" panose="00000400000000000000" pitchFamily="2" charset="-78"/>
              </a:rPr>
              <a:t>E </a:t>
            </a:r>
            <a:r>
              <a:rPr lang="ar-SA" sz="2000" dirty="0">
                <a:cs typeface="B Nazanin" panose="00000400000000000000" pitchFamily="2" charset="-78"/>
              </a:rPr>
              <a:t>را در سرد شدن از بالای دمای 3۵۰ درجه سانتیگراد تا دمای اتاق رسوب نمایند. این انتقال باید آهسته باشد از آنجا که فاز </a:t>
            </a:r>
            <a:r>
              <a:rPr lang="en-US" sz="2000" dirty="0">
                <a:cs typeface="B Nazanin" panose="00000400000000000000" pitchFamily="2" charset="-78"/>
              </a:rPr>
              <a:t>E </a:t>
            </a:r>
            <a:r>
              <a:rPr lang="ar-SA" sz="2000" dirty="0">
                <a:cs typeface="B Nazanin" panose="00000400000000000000" pitchFamily="2" charset="-78"/>
              </a:rPr>
              <a:t>در میکروسکوپ نوری در یک آلیاژ</a:t>
            </a:r>
            <a:r>
              <a:rPr lang="en-US" sz="2000" dirty="0">
                <a:cs typeface="B Nazanin" panose="00000400000000000000" pitchFamily="2" charset="-78"/>
              </a:rPr>
              <a:t> Sn </a:t>
            </a:r>
            <a:r>
              <a:rPr lang="ar-SA" sz="2000" dirty="0">
                <a:cs typeface="B Nazanin" panose="00000400000000000000" pitchFamily="2" charset="-78"/>
              </a:rPr>
              <a:t>5%</a:t>
            </a:r>
            <a:r>
              <a:rPr lang="en-US" sz="2000" dirty="0">
                <a:cs typeface="B Nazanin" panose="00000400000000000000" pitchFamily="2" charset="-78"/>
              </a:rPr>
              <a:t>Cu - </a:t>
            </a:r>
            <a:r>
              <a:rPr lang="ar-SA" sz="2000" dirty="0">
                <a:cs typeface="B Nazanin" panose="00000400000000000000" pitchFamily="2" charset="-78"/>
              </a:rPr>
              <a:t> مشاهده نمی شود. اگرچه نواحی</a:t>
            </a:r>
            <a:r>
              <a:rPr lang="en-US" sz="2000" dirty="0">
                <a:cs typeface="B Nazanin" panose="00000400000000000000" pitchFamily="2" charset="-78"/>
              </a:rPr>
              <a:t> GP </a:t>
            </a:r>
            <a:r>
              <a:rPr lang="ar-SA" sz="2000" dirty="0">
                <a:cs typeface="B Nazanin" panose="00000400000000000000" pitchFamily="2" charset="-78"/>
              </a:rPr>
              <a:t>و </a:t>
            </a:r>
            <a:r>
              <a:rPr lang="fa-IR" sz="2000" dirty="0" smtClean="0">
                <a:cs typeface="B Nazanin" panose="00000400000000000000" pitchFamily="2" charset="-78"/>
              </a:rPr>
              <a:t>ف</a:t>
            </a:r>
            <a:r>
              <a:rPr lang="ar-SA" sz="2000" dirty="0" smtClean="0">
                <a:cs typeface="B Nazanin" panose="00000400000000000000" pitchFamily="2" charset="-78"/>
              </a:rPr>
              <a:t>از </a:t>
            </a:r>
            <a:r>
              <a:rPr lang="ar-SA" sz="2000" dirty="0">
                <a:cs typeface="B Nazanin" panose="00000400000000000000" pitchFamily="2" charset="-78"/>
              </a:rPr>
              <a:t>نیمه پایدار</a:t>
            </a:r>
            <a:r>
              <a:rPr lang="en-US" sz="2000" dirty="0">
                <a:cs typeface="B Nazanin" panose="00000400000000000000" pitchFamily="2" charset="-78"/>
              </a:rPr>
              <a:t>E </a:t>
            </a:r>
            <a:r>
              <a:rPr lang="ar-SA" sz="2000" dirty="0">
                <a:cs typeface="B Nazanin" panose="00000400000000000000" pitchFamily="2" charset="-78"/>
              </a:rPr>
              <a:t>در یک </a:t>
            </a:r>
            <a:r>
              <a:rPr lang="ar-SA" sz="2000" dirty="0" smtClean="0">
                <a:cs typeface="B Nazanin" panose="00000400000000000000" pitchFamily="2" charset="-78"/>
              </a:rPr>
              <a:t>آلیا</a:t>
            </a:r>
            <a:r>
              <a:rPr lang="fa-IR" sz="2000" dirty="0" smtClean="0">
                <a:cs typeface="B Nazanin" panose="00000400000000000000" pitchFamily="2" charset="-78"/>
              </a:rPr>
              <a:t>ژ </a:t>
            </a:r>
            <a:r>
              <a:rPr lang="en-US" sz="2000" dirty="0" smtClean="0">
                <a:cs typeface="B Nazanin" panose="00000400000000000000" pitchFamily="2" charset="-78"/>
              </a:rPr>
              <a:t>Sn </a:t>
            </a:r>
            <a:r>
              <a:rPr lang="ar-SA" sz="2000" dirty="0" smtClean="0">
                <a:cs typeface="B Nazanin" panose="00000400000000000000" pitchFamily="2" charset="-78"/>
              </a:rPr>
              <a:t>5%</a:t>
            </a:r>
            <a:r>
              <a:rPr lang="en-US" sz="2000" dirty="0">
                <a:cs typeface="B Nazanin" panose="00000400000000000000" pitchFamily="2" charset="-78"/>
              </a:rPr>
              <a:t>Cu </a:t>
            </a:r>
            <a:r>
              <a:rPr lang="en-US" sz="2000" dirty="0" smtClean="0">
                <a:cs typeface="B Nazanin" panose="00000400000000000000" pitchFamily="2" charset="-78"/>
              </a:rPr>
              <a:t>–</a:t>
            </a:r>
            <a:r>
              <a:rPr lang="fa-IR" sz="2000" dirty="0" smtClean="0">
                <a:cs typeface="B Nazanin" panose="00000400000000000000" pitchFamily="2" charset="-78"/>
              </a:rPr>
              <a:t> </a:t>
            </a:r>
            <a:r>
              <a:rPr lang="ar-SA" sz="2000" dirty="0" smtClean="0">
                <a:cs typeface="B Nazanin" panose="00000400000000000000" pitchFamily="2" charset="-78"/>
              </a:rPr>
              <a:t>که </a:t>
            </a:r>
            <a:r>
              <a:rPr lang="ar-SA" sz="2000" dirty="0">
                <a:cs typeface="B Nazanin" panose="00000400000000000000" pitchFamily="2" charset="-78"/>
              </a:rPr>
              <a:t>تا ۹۷ درصد کاهش سطح مقطع کار سرد و متعاقباً عملیات حرارتی محلولی و سپس پیر شده است، یافت می شود</a:t>
            </a:r>
            <a:r>
              <a:rPr lang="en-US" sz="2000" dirty="0">
                <a:cs typeface="B Nazanin" panose="00000400000000000000" pitchFamily="2" charset="-78"/>
              </a:rPr>
              <a:t>.</a:t>
            </a:r>
          </a:p>
          <a:p>
            <a:endParaRPr lang="fa-IR" dirty="0"/>
          </a:p>
        </p:txBody>
      </p:sp>
      <p:sp>
        <p:nvSpPr>
          <p:cNvPr id="7" name="Slide Number Placeholder 6"/>
          <p:cNvSpPr>
            <a:spLocks noGrp="1"/>
          </p:cNvSpPr>
          <p:nvPr>
            <p:ph type="sldNum" sz="quarter" idx="12"/>
          </p:nvPr>
        </p:nvSpPr>
        <p:spPr/>
        <p:txBody>
          <a:bodyPr/>
          <a:lstStyle/>
          <a:p>
            <a:fld id="{B7C45806-68C5-47F4-BFB1-7E9C0680A4DF}" type="slidenum">
              <a:rPr lang="fa-IR" smtClean="0"/>
              <a:t>22</a:t>
            </a:fld>
            <a:endParaRPr lang="fa-IR"/>
          </a:p>
        </p:txBody>
      </p:sp>
    </p:spTree>
    <p:extLst>
      <p:ext uri="{BB962C8B-B14F-4D97-AF65-F5344CB8AC3E}">
        <p14:creationId xmlns:p14="http://schemas.microsoft.com/office/powerpoint/2010/main" val="1027255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2103120" y="787782"/>
            <a:ext cx="9475895" cy="5016758"/>
          </a:xfrm>
          <a:prstGeom prst="rect">
            <a:avLst/>
          </a:prstGeom>
          <a:noFill/>
        </p:spPr>
        <p:txBody>
          <a:bodyPr wrap="square" rtlCol="1">
            <a:spAutoFit/>
          </a:bodyPr>
          <a:lstStyle/>
          <a:p>
            <a:pPr>
              <a:lnSpc>
                <a:spcPct val="200000"/>
              </a:lnSpc>
            </a:pPr>
            <a:r>
              <a:rPr lang="ar-SA" sz="2000" b="1" dirty="0">
                <a:cs typeface="B Nazanin" panose="00000400000000000000" pitchFamily="2" charset="-78"/>
              </a:rPr>
              <a:t>برنزهای مس به قلع</a:t>
            </a:r>
            <a:r>
              <a:rPr lang="en-US" sz="2000" b="1" dirty="0">
                <a:cs typeface="B Nazanin" panose="00000400000000000000" pitchFamily="2" charset="-78"/>
              </a:rPr>
              <a:t>:</a:t>
            </a:r>
          </a:p>
          <a:p>
            <a:pPr>
              <a:lnSpc>
                <a:spcPct val="200000"/>
              </a:lnSpc>
            </a:pPr>
            <a:r>
              <a:rPr lang="ar-SA" sz="2000" dirty="0" smtClean="0">
                <a:cs typeface="B Nazanin" panose="00000400000000000000" pitchFamily="2" charset="-78"/>
              </a:rPr>
              <a:t>برنزهای مس - قلع شامل از </a:t>
            </a:r>
            <a:r>
              <a:rPr lang="en-US" sz="2000" dirty="0" smtClean="0">
                <a:cs typeface="B Nazanin" panose="00000400000000000000" pitchFamily="2" charset="-78"/>
              </a:rPr>
              <a:t>1.25</a:t>
            </a:r>
            <a:r>
              <a:rPr lang="ar-SA" sz="2000" dirty="0" smtClean="0">
                <a:cs typeface="B Nazanin" panose="00000400000000000000" pitchFamily="2" charset="-78"/>
              </a:rPr>
              <a:t> </a:t>
            </a:r>
            <a:r>
              <a:rPr lang="ar-SA" sz="2000" dirty="0" smtClean="0">
                <a:cs typeface="B Nazanin" panose="00000400000000000000" pitchFamily="2" charset="-78"/>
              </a:rPr>
              <a:t>تا ۱۰٪ قلع فسفر برنز نامیده می شوند. از آنجا که آنها معمولا شامل حدود</a:t>
            </a:r>
            <a:r>
              <a:rPr lang="en-US" sz="2000" dirty="0" smtClean="0">
                <a:cs typeface="B Nazanin" panose="00000400000000000000" pitchFamily="2" charset="-78"/>
              </a:rPr>
              <a:t>P </a:t>
            </a:r>
            <a:r>
              <a:rPr lang="en-US" sz="2000" dirty="0" smtClean="0">
                <a:cs typeface="B Nazanin" panose="00000400000000000000" pitchFamily="2" charset="-78"/>
              </a:rPr>
              <a:t>0.1</a:t>
            </a:r>
            <a:r>
              <a:rPr lang="ar-SA" sz="2000" dirty="0" smtClean="0">
                <a:cs typeface="B Nazanin" panose="00000400000000000000" pitchFamily="2" charset="-78"/>
              </a:rPr>
              <a:t>% </a:t>
            </a:r>
            <a:r>
              <a:rPr lang="ar-SA" sz="2000" dirty="0" smtClean="0">
                <a:cs typeface="B Nazanin" panose="00000400000000000000" pitchFamily="2" charset="-78"/>
              </a:rPr>
              <a:t>بوده که برای اصلاح قابلیت ریختگری افزوده شده و بعنوان یک اکسیژن زدا عمل می کند اگر فسفر کمی بعد از اکسیژن زدایی باقی بماند تشکیل ترکیب سخت</a:t>
            </a:r>
            <a:r>
              <a:rPr lang="en-US" sz="2000" dirty="0" smtClean="0">
                <a:cs typeface="B Nazanin" panose="00000400000000000000" pitchFamily="2" charset="-78"/>
              </a:rPr>
              <a:t> Cu</a:t>
            </a:r>
            <a:r>
              <a:rPr lang="en-US" sz="2000" baseline="-25000" dirty="0" smtClean="0">
                <a:cs typeface="B Nazanin" panose="00000400000000000000" pitchFamily="2" charset="-78"/>
              </a:rPr>
              <a:t>3</a:t>
            </a:r>
            <a:r>
              <a:rPr lang="en-US" sz="2000" dirty="0" smtClean="0">
                <a:cs typeface="B Nazanin" panose="00000400000000000000" pitchFamily="2" charset="-78"/>
              </a:rPr>
              <a:t>P </a:t>
            </a:r>
            <a:r>
              <a:rPr lang="ar-SA" sz="2000" dirty="0" smtClean="0">
                <a:cs typeface="B Nazanin" panose="00000400000000000000" pitchFamily="2" charset="-78"/>
              </a:rPr>
              <a:t>را می دهد که استحکام و سختی برنز قلع را افزایش می دهد. برنز قلع های کار شده خصوصا در شرایط کار سرد قویتر از برنج می باشند. و مقاومت به خوردگی بهتری دارند. جدول ۳-۲ ترکیب. خواص مکانیکی و انواع کاربرد برنز قلع های کار شده انتخابی را نشان میدهد </a:t>
            </a:r>
            <a:r>
              <a:rPr lang="fa-IR" sz="2000" dirty="0" smtClean="0">
                <a:cs typeface="B Nazanin" panose="00000400000000000000" pitchFamily="2" charset="-78"/>
              </a:rPr>
              <a:t>م</a:t>
            </a:r>
            <a:r>
              <a:rPr lang="ar-SA" sz="2000" dirty="0" smtClean="0">
                <a:cs typeface="B Nazanin" panose="00000400000000000000" pitchFamily="2" charset="-78"/>
              </a:rPr>
              <a:t>یکرو ساختار فسفر برنز ۸٪ قلع و ۹۲% مس در شرایط آنیل که از دانه های هم محور رکریستالیزه شده از محلول جامد آلفاتشکیل شده است در شکل ۱۵-۲ نشان</a:t>
            </a:r>
            <a:r>
              <a:rPr lang="fa-IR" sz="2000" dirty="0" smtClean="0">
                <a:cs typeface="B Nazanin" panose="00000400000000000000" pitchFamily="2" charset="-78"/>
              </a:rPr>
              <a:t> </a:t>
            </a:r>
            <a:r>
              <a:rPr lang="ar-SA" sz="2000" dirty="0" smtClean="0">
                <a:cs typeface="B Nazanin" panose="00000400000000000000" pitchFamily="2" charset="-78"/>
              </a:rPr>
              <a:t>داده شده است.</a:t>
            </a:r>
            <a:endParaRPr lang="fa-IR" sz="2000"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B7C45806-68C5-47F4-BFB1-7E9C0680A4DF}" type="slidenum">
              <a:rPr lang="fa-IR" smtClean="0"/>
              <a:t>23</a:t>
            </a:fld>
            <a:endParaRPr lang="fa-IR"/>
          </a:p>
        </p:txBody>
      </p:sp>
    </p:spTree>
    <p:extLst>
      <p:ext uri="{BB962C8B-B14F-4D97-AF65-F5344CB8AC3E}">
        <p14:creationId xmlns:p14="http://schemas.microsoft.com/office/powerpoint/2010/main" val="353988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2499360" y="345440"/>
            <a:ext cx="9174480" cy="6524863"/>
          </a:xfrm>
          <a:prstGeom prst="rect">
            <a:avLst/>
          </a:prstGeom>
          <a:noFill/>
        </p:spPr>
        <p:txBody>
          <a:bodyPr wrap="square" rtlCol="1">
            <a:spAutoFit/>
          </a:bodyPr>
          <a:lstStyle/>
          <a:p>
            <a:pPr algn="just">
              <a:lnSpc>
                <a:spcPct val="200000"/>
              </a:lnSpc>
            </a:pPr>
            <a:r>
              <a:rPr lang="ar-SA" sz="2000" b="1" dirty="0">
                <a:cs typeface="B Nazanin" panose="00000400000000000000" pitchFamily="2" charset="-78"/>
              </a:rPr>
              <a:t>برنزهای مس - قلع ریختگی</a:t>
            </a:r>
            <a:r>
              <a:rPr lang="en-US" sz="2000" b="1" dirty="0">
                <a:cs typeface="B Nazanin" panose="00000400000000000000" pitchFamily="2" charset="-78"/>
              </a:rPr>
              <a:t>:</a:t>
            </a:r>
          </a:p>
          <a:p>
            <a:pPr algn="just">
              <a:lnSpc>
                <a:spcPct val="200000"/>
              </a:lnSpc>
            </a:pPr>
            <a:r>
              <a:rPr lang="ar-SA" sz="2000" dirty="0">
                <a:cs typeface="B Nazanin" panose="00000400000000000000" pitchFamily="2" charset="-78"/>
              </a:rPr>
              <a:t>مقادیر بالای قلع با بیشتر از ۱۰ درصد آلیاژهای مس ۔ قلع را غیر قابل کارپذیری مینماید اما ریختگی های شامل تا ۱۶٪ برای یاتاقان های با استحکام بالا و چرخ دنده استفاده می شود چرخ دنده ریختگی اغلب بوسیله </a:t>
            </a:r>
            <a:r>
              <a:rPr lang="ar-SA" sz="2000" dirty="0" smtClean="0">
                <a:cs typeface="B Nazanin" panose="00000400000000000000" pitchFamily="2" charset="-78"/>
              </a:rPr>
              <a:t>ریخ</a:t>
            </a:r>
            <a:r>
              <a:rPr lang="fa-IR" sz="2000" dirty="0" smtClean="0">
                <a:cs typeface="B Nazanin" panose="00000400000000000000" pitchFamily="2" charset="-78"/>
              </a:rPr>
              <a:t>ت</a:t>
            </a:r>
            <a:r>
              <a:rPr lang="ar-SA" sz="2000" dirty="0" smtClean="0">
                <a:cs typeface="B Nazanin" panose="00000400000000000000" pitchFamily="2" charset="-78"/>
              </a:rPr>
              <a:t>گی سانتریفوژی </a:t>
            </a:r>
            <a:r>
              <a:rPr lang="ar-SA" sz="2000" dirty="0">
                <a:cs typeface="B Nazanin" panose="00000400000000000000" pitchFamily="2" charset="-78"/>
              </a:rPr>
              <a:t>ساخته می شوند. تا از سلامت قطعات مطمئن شویم. حدود ۱۰ درصد قلع عموماً با یاتاقان ها همراه است و مقادیر متغیری از سرب جهت اصلاح پلاستیسیته و سازگاری برای سطوح یاتاقان اضافه میشود</a:t>
            </a:r>
            <a:r>
              <a:rPr lang="en-US" sz="2000" dirty="0">
                <a:cs typeface="B Nazanin" panose="00000400000000000000" pitchFamily="2" charset="-78"/>
              </a:rPr>
              <a:t>.</a:t>
            </a:r>
          </a:p>
          <a:p>
            <a:pPr>
              <a:lnSpc>
                <a:spcPct val="200000"/>
              </a:lnSpc>
            </a:pPr>
            <a:r>
              <a:rPr lang="ar-SA" sz="2000" b="1" dirty="0">
                <a:cs typeface="B Nazanin" panose="00000400000000000000" pitchFamily="2" charset="-78"/>
              </a:rPr>
              <a:t>آلیاژهای مس - آلومینیم</a:t>
            </a:r>
            <a:endParaRPr lang="en-US" sz="2000" b="1" dirty="0">
              <a:cs typeface="B Nazanin" panose="00000400000000000000" pitchFamily="2" charset="-78"/>
            </a:endParaRPr>
          </a:p>
          <a:p>
            <a:pPr>
              <a:lnSpc>
                <a:spcPct val="200000"/>
              </a:lnSpc>
            </a:pPr>
            <a:r>
              <a:rPr lang="ar-SA" sz="2000" dirty="0">
                <a:cs typeface="B Nazanin" panose="00000400000000000000" pitchFamily="2" charset="-78"/>
              </a:rPr>
              <a:t>آلیاژهای مس آلومینیم، آلومینیم برنز نامیده می شوند اگر چه نام بهتر آلومینیم برنج میباشد. این آلیاژها کاملا سخت میباشد. دارای استحکام کششی بالا بوده و تاف می باشند</a:t>
            </a:r>
            <a:r>
              <a:rPr lang="en-US" sz="2000" dirty="0">
                <a:cs typeface="B Nazanin" panose="00000400000000000000" pitchFamily="2" charset="-78"/>
              </a:rPr>
              <a:t>.</a:t>
            </a:r>
          </a:p>
          <a:p>
            <a:pPr>
              <a:lnSpc>
                <a:spcPct val="200000"/>
              </a:lnSpc>
            </a:pPr>
            <a:r>
              <a:rPr lang="ar-SA" sz="2000" dirty="0">
                <a:cs typeface="B Nazanin" panose="00000400000000000000" pitchFamily="2" charset="-78"/>
              </a:rPr>
              <a:t>مقاوم به سایش و خستگی بوده و دارای مقاومت به خوردگی عالی بلحاظ خود ایمنی ناشی از فیلم اکسید آلومینیم می باشند</a:t>
            </a:r>
            <a:r>
              <a:rPr lang="en-US" sz="2000" dirty="0">
                <a:cs typeface="B Nazanin" panose="00000400000000000000" pitchFamily="2" charset="-78"/>
              </a:rPr>
              <a:t>.</a:t>
            </a:r>
          </a:p>
          <a:p>
            <a:endParaRPr lang="fa-IR" dirty="0"/>
          </a:p>
        </p:txBody>
      </p:sp>
      <p:sp>
        <p:nvSpPr>
          <p:cNvPr id="7" name="Slide Number Placeholder 6"/>
          <p:cNvSpPr>
            <a:spLocks noGrp="1"/>
          </p:cNvSpPr>
          <p:nvPr>
            <p:ph type="sldNum" sz="quarter" idx="12"/>
          </p:nvPr>
        </p:nvSpPr>
        <p:spPr/>
        <p:txBody>
          <a:bodyPr/>
          <a:lstStyle/>
          <a:p>
            <a:fld id="{B7C45806-68C5-47F4-BFB1-7E9C0680A4DF}" type="slidenum">
              <a:rPr lang="fa-IR" smtClean="0"/>
              <a:t>24</a:t>
            </a:fld>
            <a:endParaRPr lang="fa-IR"/>
          </a:p>
        </p:txBody>
      </p:sp>
    </p:spTree>
    <p:extLst>
      <p:ext uri="{BB962C8B-B14F-4D97-AF65-F5344CB8AC3E}">
        <p14:creationId xmlns:p14="http://schemas.microsoft.com/office/powerpoint/2010/main" val="335581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0592" y="219109"/>
            <a:ext cx="6611112" cy="6798510"/>
          </a:xfrm>
        </p:spPr>
      </p:pic>
      <p:sp>
        <p:nvSpPr>
          <p:cNvPr id="4" name="Slide Number Placeholder 3"/>
          <p:cNvSpPr>
            <a:spLocks noGrp="1"/>
          </p:cNvSpPr>
          <p:nvPr>
            <p:ph type="sldNum" sz="quarter" idx="12"/>
          </p:nvPr>
        </p:nvSpPr>
        <p:spPr/>
        <p:txBody>
          <a:bodyPr/>
          <a:lstStyle/>
          <a:p>
            <a:fld id="{B7C45806-68C5-47F4-BFB1-7E9C0680A4DF}" type="slidenum">
              <a:rPr lang="fa-IR" smtClean="0"/>
              <a:t>25</a:t>
            </a:fld>
            <a:endParaRPr lang="fa-IR"/>
          </a:p>
        </p:txBody>
      </p:sp>
    </p:spTree>
    <p:extLst>
      <p:ext uri="{BB962C8B-B14F-4D97-AF65-F5344CB8AC3E}">
        <p14:creationId xmlns:p14="http://schemas.microsoft.com/office/powerpoint/2010/main" val="72897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032000" y="105648"/>
                <a:ext cx="9621520" cy="6781344"/>
              </a:xfrm>
              <a:prstGeom prst="rect">
                <a:avLst/>
              </a:prstGeom>
            </p:spPr>
            <p:txBody>
              <a:bodyPr wrap="square">
                <a:spAutoFit/>
              </a:bodyPr>
              <a:lstStyle/>
              <a:p>
                <a:pPr algn="just">
                  <a:lnSpc>
                    <a:spcPct val="200000"/>
                  </a:lnSpc>
                  <a:spcAft>
                    <a:spcPts val="800"/>
                  </a:spcAft>
                </a:pPr>
                <a:r>
                  <a:rPr lang="ar-SA" sz="2400" b="1" dirty="0" smtClean="0">
                    <a:effectLst/>
                    <a:latin typeface="Calibri" panose="020F0502020204030204" pitchFamily="34" charset="0"/>
                    <a:ea typeface="Calibri" panose="020F0502020204030204" pitchFamily="34" charset="0"/>
                    <a:cs typeface="B Nazanin" panose="00000400000000000000" pitchFamily="2" charset="-78"/>
                  </a:rPr>
                  <a:t>ساختار:</a:t>
                </a:r>
                <a:endParaRPr lang="en-US" sz="2000" b="1" dirty="0" smtClean="0">
                  <a:effectLst/>
                  <a:latin typeface="Calibri" panose="020F0502020204030204" pitchFamily="34" charset="0"/>
                  <a:ea typeface="Calibri" panose="020F0502020204030204" pitchFamily="34" charset="0"/>
                  <a:cs typeface="B Nazanin" panose="00000400000000000000" pitchFamily="2" charset="-78"/>
                </a:endParaRPr>
              </a:p>
              <a:p>
                <a:pPr algn="just">
                  <a:lnSpc>
                    <a:spcPct val="200000"/>
                  </a:lnSpc>
                  <a:spcAft>
                    <a:spcPts val="800"/>
                  </a:spcAft>
                </a:pPr>
                <a:r>
                  <a:rPr lang="ar-SA" sz="2000" dirty="0" smtClean="0">
                    <a:effectLst/>
                    <a:latin typeface="Calibri" panose="020F0502020204030204" pitchFamily="34" charset="0"/>
                    <a:ea typeface="Calibri" panose="020F0502020204030204" pitchFamily="34" charset="0"/>
                    <a:cs typeface="B Nazanin" panose="00000400000000000000" pitchFamily="2" charset="-78"/>
                  </a:rPr>
                  <a:t>دیاگرام فازی انتهای غنی از مس دیاگرام فازی مس - آلومینیم در شکل ۱۶-۲ نشانداده شده است. حلاليت جامد آلومینیم در مس تا حدود 4/۹ درصد در ۵۶۵ درجه سانتیگراد گسترش می یابد. حلالیت آلومینیم به طور قابل ملاحظه ای با کاهش در دما در امتداد مرز</a:t>
                </a:r>
                <a:r>
                  <a:rPr lang="en-US" sz="2000" dirty="0" smtClean="0">
                    <a:latin typeface="Calibri" panose="020F0502020204030204" pitchFamily="34" charset="0"/>
                    <a:ea typeface="Calibri" panose="020F0502020204030204" pitchFamily="34" charset="0"/>
                    <a:cs typeface="B Nazanin" panose="00000400000000000000" pitchFamily="2" charset="-78"/>
                  </a:rPr>
                  <a:t>(</a:t>
                </a:r>
                <a14:m>
                  <m:oMath xmlns:m="http://schemas.openxmlformats.org/officeDocument/2006/math">
                    <m:r>
                      <a:rPr lang="en-US" sz="2000" i="1" dirty="0">
                        <a:latin typeface="Cambria Math" panose="02040503050406030204" pitchFamily="18" charset="0"/>
                        <a:ea typeface="Cambria Math" panose="02040503050406030204" pitchFamily="18" charset="0"/>
                        <a:cs typeface="B Nazanin" panose="00000400000000000000" pitchFamily="2" charset="-78"/>
                      </a:rPr>
                      <m:t>𝛼</m:t>
                    </m:r>
                    <m:r>
                      <a:rPr lang="en-US" sz="2000" i="1" dirty="0">
                        <a:latin typeface="Cambria Math" panose="02040503050406030204" pitchFamily="18" charset="0"/>
                        <a:ea typeface="Cambria Math" panose="02040503050406030204" pitchFamily="18" charset="0"/>
                        <a:cs typeface="B Nazanin" panose="00000400000000000000" pitchFamily="2" charset="-78"/>
                      </a:rPr>
                      <m:t> </m:t>
                    </m:r>
                  </m:oMath>
                </a14:m>
                <a:r>
                  <a:rPr lang="en-US" sz="2000" dirty="0" smtClean="0">
                    <a:latin typeface="Calibri" panose="020F0502020204030204" pitchFamily="34" charset="0"/>
                    <a:ea typeface="Calibri" panose="020F0502020204030204" pitchFamily="34" charset="0"/>
                    <a:cs typeface="B Nazanin" panose="00000400000000000000" pitchFamily="2" charset="-78"/>
                  </a:rPr>
                  <a:t>+</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B Nazanin" panose="00000400000000000000" pitchFamily="2" charset="-78"/>
                      </a:rPr>
                      <m:t>𝛽</m:t>
                    </m:r>
                  </m:oMath>
                </a14:m>
                <a:r>
                  <a:rPr lang="en-US" sz="2000" dirty="0" smtClean="0">
                    <a:latin typeface="Calibri" panose="020F0502020204030204" pitchFamily="34" charset="0"/>
                    <a:ea typeface="Calibri" panose="020F0502020204030204" pitchFamily="34" charset="0"/>
                    <a:cs typeface="B Nazanin" panose="00000400000000000000" pitchFamily="2" charset="-78"/>
                  </a:rPr>
                  <a:t> ) </a:t>
                </a:r>
                <a:r>
                  <a:rPr lang="ar-SA" sz="2000" dirty="0" smtClean="0">
                    <a:effectLst/>
                    <a:latin typeface="Calibri" panose="020F0502020204030204" pitchFamily="34" charset="0"/>
                    <a:ea typeface="Calibri" panose="020F0502020204030204" pitchFamily="34" charset="0"/>
                    <a:cs typeface="B Nazanin" panose="00000400000000000000" pitchFamily="2" charset="-78"/>
                  </a:rPr>
                  <a:t> </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r>
                      <a:rPr lang="en-US" sz="2000" i="1" dirty="0" smtClean="0">
                        <a:effectLst/>
                        <a:latin typeface="Cambria Math" panose="02040503050406030204" pitchFamily="18" charset="0"/>
                        <a:ea typeface="Cambria Math" panose="02040503050406030204" pitchFamily="18" charset="0"/>
                        <a:cs typeface="B Nazanin" panose="00000400000000000000" pitchFamily="2" charset="-78"/>
                      </a:rPr>
                      <m:t>𝛼</m:t>
                    </m:r>
                  </m:oMath>
                </a14:m>
                <a:r>
                  <a:rPr lang="en-US" sz="2000" dirty="0" smtClean="0">
                    <a:effectLst/>
                    <a:latin typeface="Calibri" panose="020F0502020204030204" pitchFamily="34" charset="0"/>
                    <a:ea typeface="Calibri" panose="020F0502020204030204" pitchFamily="34" charset="0"/>
                    <a:cs typeface="B Nazanin" panose="00000400000000000000" pitchFamily="2" charset="-78"/>
                  </a:rPr>
                  <a:t> /</a:t>
                </a:r>
                <a:r>
                  <a:rPr lang="ar-SA" sz="2000" dirty="0" smtClean="0">
                    <a:effectLst/>
                    <a:latin typeface="Calibri" panose="020F0502020204030204" pitchFamily="34" charset="0"/>
                    <a:ea typeface="Calibri" panose="020F0502020204030204" pitchFamily="34" charset="0"/>
                    <a:cs typeface="B Nazanin" panose="00000400000000000000" pitchFamily="2" charset="-78"/>
                  </a:rPr>
                  <a:t>افزایش می یابد. همچنین فاز بتا بوسیله یک واکنش یوتکتوئید به </a:t>
                </a:r>
                <a:r>
                  <a:rPr lang="fa-IR" sz="2000" dirty="0" smtClean="0">
                    <a:effectLst/>
                    <a:latin typeface="Calibri" panose="020F0502020204030204" pitchFamily="34" charset="0"/>
                    <a:ea typeface="Calibri" panose="020F0502020204030204" pitchFamily="34" charset="0"/>
                    <a:cs typeface="B Nazanin" panose="00000400000000000000" pitchFamily="2" charset="-78"/>
                  </a:rPr>
                  <a:t>ف</a:t>
                </a:r>
                <a:r>
                  <a:rPr lang="ar-SA" sz="2000" dirty="0" smtClean="0">
                    <a:effectLst/>
                    <a:latin typeface="Calibri" panose="020F0502020204030204" pitchFamily="34" charset="0"/>
                    <a:ea typeface="Calibri" panose="020F0502020204030204" pitchFamily="34" charset="0"/>
                    <a:cs typeface="B Nazanin" panose="00000400000000000000" pitchFamily="2" charset="-78"/>
                  </a:rPr>
                  <a:t>ازهای</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r>
                      <a:rPr lang="en-US" sz="2000" i="1" dirty="0">
                        <a:latin typeface="Cambria Math" panose="02040503050406030204" pitchFamily="18" charset="0"/>
                        <a:ea typeface="Cambria Math" panose="02040503050406030204" pitchFamily="18" charset="0"/>
                        <a:cs typeface="B Nazanin" panose="00000400000000000000" pitchFamily="2" charset="-78"/>
                      </a:rPr>
                      <m:t>𝛼</m:t>
                    </m:r>
                    <m:r>
                      <a:rPr lang="en-US" sz="2000" i="1" dirty="0">
                        <a:latin typeface="Cambria Math" panose="02040503050406030204" pitchFamily="18" charset="0"/>
                        <a:ea typeface="Cambria Math" panose="02040503050406030204" pitchFamily="18" charset="0"/>
                        <a:cs typeface="B Nazanin" panose="00000400000000000000" pitchFamily="2" charset="-78"/>
                      </a:rPr>
                      <m:t> </m:t>
                    </m:r>
                  </m:oMath>
                </a14:m>
                <a:r>
                  <a:rPr lang="en-US" sz="2000" dirty="0" smtClean="0">
                    <a:effectLst/>
                    <a:latin typeface="Calibri" panose="020F0502020204030204" pitchFamily="34" charset="0"/>
                    <a:ea typeface="Calibri" panose="020F0502020204030204" pitchFamily="34" charset="0"/>
                    <a:cs typeface="B Nazanin" panose="00000400000000000000" pitchFamily="2" charset="-78"/>
                  </a:rPr>
                  <a:t>+y</a:t>
                </a:r>
                <a:r>
                  <a:rPr lang="en-US" sz="2000" baseline="-25000" dirty="0" smtClean="0">
                    <a:effectLst/>
                    <a:latin typeface="Calibri" panose="020F0502020204030204" pitchFamily="34" charset="0"/>
                    <a:ea typeface="Calibri" panose="020F0502020204030204" pitchFamily="34" charset="0"/>
                    <a:cs typeface="B Nazanin" panose="00000400000000000000" pitchFamily="2" charset="-78"/>
                  </a:rPr>
                  <a:t>2</a:t>
                </a:r>
                <a:r>
                  <a:rPr lang="ar-SA" sz="2000" dirty="0" smtClean="0">
                    <a:effectLst/>
                    <a:latin typeface="Calibri" panose="020F0502020204030204" pitchFamily="34" charset="0"/>
                    <a:ea typeface="Calibri" panose="020F0502020204030204" pitchFamily="34" charset="0"/>
                    <a:cs typeface="B Nazanin" panose="00000400000000000000" pitchFamily="2" charset="-78"/>
                  </a:rPr>
                  <a:t>در ۵۶۵ درجه سانتیگراد و</a:t>
                </a:r>
                <a:r>
                  <a:rPr lang="en-US" sz="2000" dirty="0" smtClean="0">
                    <a:effectLst/>
                    <a:latin typeface="Calibri" panose="020F0502020204030204" pitchFamily="34" charset="0"/>
                    <a:ea typeface="Calibri" panose="020F0502020204030204" pitchFamily="34" charset="0"/>
                    <a:cs typeface="B Nazanin" panose="00000400000000000000" pitchFamily="2" charset="-78"/>
                  </a:rPr>
                  <a:t> Al </a:t>
                </a:r>
                <a:r>
                  <a:rPr lang="ar-SA" sz="2000" dirty="0" smtClean="0">
                    <a:effectLst/>
                    <a:latin typeface="Calibri" panose="020F0502020204030204" pitchFamily="34" charset="0"/>
                    <a:ea typeface="Calibri" panose="020F0502020204030204" pitchFamily="34" charset="0"/>
                    <a:cs typeface="B Nazanin" panose="00000400000000000000" pitchFamily="2" charset="-78"/>
                  </a:rPr>
                  <a:t>8/11% تجزیه می شود.</a:t>
                </a:r>
                <a:endParaRPr lang="en-US" sz="2000" dirty="0" smtClean="0">
                  <a:effectLst/>
                  <a:latin typeface="Calibri" panose="020F0502020204030204" pitchFamily="34" charset="0"/>
                  <a:ea typeface="Calibri" panose="020F0502020204030204" pitchFamily="34" charset="0"/>
                  <a:cs typeface="B Nazanin" panose="00000400000000000000" pitchFamily="2" charset="-78"/>
                </a:endParaRPr>
              </a:p>
              <a:p>
                <a:pPr algn="just">
                  <a:lnSpc>
                    <a:spcPct val="200000"/>
                  </a:lnSpc>
                  <a:spcAft>
                    <a:spcPts val="800"/>
                  </a:spcAft>
                </a:pPr>
                <a:r>
                  <a:rPr lang="ar-SA" sz="2000" b="1" dirty="0">
                    <a:cs typeface="B Nazanin" panose="00000400000000000000" pitchFamily="2" charset="-78"/>
                  </a:rPr>
                  <a:t>میکرو ساختار آلومینیوم برنزهای آلفا</a:t>
                </a:r>
                <a:r>
                  <a:rPr lang="ar-SA" sz="2000" b="1" dirty="0" smtClean="0">
                    <a:cs typeface="B Nazanin" panose="00000400000000000000" pitchFamily="2" charset="-78"/>
                  </a:rPr>
                  <a:t>:</a:t>
                </a:r>
                <a:endParaRPr lang="fa-IR" sz="2000" b="1" dirty="0" smtClean="0">
                  <a:cs typeface="B Nazanin" panose="00000400000000000000" pitchFamily="2" charset="-78"/>
                </a:endParaRPr>
              </a:p>
              <a:p>
                <a:pPr algn="just">
                  <a:lnSpc>
                    <a:spcPct val="200000"/>
                  </a:lnSpc>
                  <a:spcAft>
                    <a:spcPts val="800"/>
                  </a:spcAft>
                </a:pPr>
                <a:r>
                  <a:rPr lang="ar-SA" sz="2000" b="1" dirty="0" smtClean="0">
                    <a:cs typeface="B Nazanin" panose="00000400000000000000" pitchFamily="2" charset="-78"/>
                  </a:rPr>
                  <a:t> </a:t>
                </a:r>
                <a:r>
                  <a:rPr lang="ar-SA" sz="2000" dirty="0">
                    <a:cs typeface="B Nazanin" panose="00000400000000000000" pitchFamily="2" charset="-78"/>
                  </a:rPr>
                  <a:t>آلومینیم برنزهای آلفا شامل از ۵ تا ۸ درصد آلومینیم بوده و از محلولهای جامد آلفا تک فاز تشکیل شده است. میکروساختار برنز </a:t>
                </a:r>
                <a:r>
                  <a:rPr lang="en-US" sz="2000" dirty="0">
                    <a:cs typeface="B Nazanin" panose="00000400000000000000" pitchFamily="2" charset="-78"/>
                  </a:rPr>
                  <a:t>Al </a:t>
                </a:r>
                <a:r>
                  <a:rPr lang="ar-SA" sz="2000" dirty="0">
                    <a:cs typeface="B Nazanin" panose="00000400000000000000" pitchFamily="2" charset="-78"/>
                  </a:rPr>
                  <a:t>5%</a:t>
                </a:r>
                <a:r>
                  <a:rPr lang="en-US" sz="2000" dirty="0">
                    <a:cs typeface="B Nazanin" panose="00000400000000000000" pitchFamily="2" charset="-78"/>
                  </a:rPr>
                  <a:t>Cu -  </a:t>
                </a:r>
                <a:r>
                  <a:rPr lang="ar-SA" sz="2000" dirty="0">
                    <a:cs typeface="B Nazanin" panose="00000400000000000000" pitchFamily="2" charset="-78"/>
                  </a:rPr>
                  <a:t>مشابه برنج آلفا میباشد و در شكل ۲۰۱۷ نشانداده شده است. آلومینیوم برنزهای آلفا قوی و تاف بوده و خواص کار سرد خوبی دارند همچنین مقاوم به خوردگی می باشند</a:t>
                </a:r>
                <a:r>
                  <a:rPr lang="en-US" sz="2000" dirty="0">
                    <a:cs typeface="B Nazanin" panose="00000400000000000000" pitchFamily="2" charset="-78"/>
                  </a:rPr>
                  <a:t>.</a:t>
                </a:r>
              </a:p>
              <a:p>
                <a:pPr algn="just">
                  <a:lnSpc>
                    <a:spcPct val="200000"/>
                  </a:lnSpc>
                  <a:spcAft>
                    <a:spcPts val="8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2032000" y="105648"/>
                <a:ext cx="9621520" cy="6781344"/>
              </a:xfrm>
              <a:prstGeom prst="rect">
                <a:avLst/>
              </a:prstGeom>
              <a:blipFill rotWithShape="0">
                <a:blip r:embed="rId2"/>
                <a:stretch>
                  <a:fillRect l="-1330" r="-950"/>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B7C45806-68C5-47F4-BFB1-7E9C0680A4DF}" type="slidenum">
              <a:rPr lang="fa-IR" smtClean="0"/>
              <a:t>26</a:t>
            </a:fld>
            <a:endParaRPr lang="fa-IR"/>
          </a:p>
        </p:txBody>
      </p:sp>
    </p:spTree>
    <p:extLst>
      <p:ext uri="{BB962C8B-B14F-4D97-AF65-F5344CB8AC3E}">
        <p14:creationId xmlns:p14="http://schemas.microsoft.com/office/powerpoint/2010/main" val="2546668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6312" y="571618"/>
            <a:ext cx="7498080" cy="5701166"/>
          </a:xfrm>
        </p:spPr>
      </p:pic>
      <p:sp>
        <p:nvSpPr>
          <p:cNvPr id="4" name="Slide Number Placeholder 3"/>
          <p:cNvSpPr>
            <a:spLocks noGrp="1"/>
          </p:cNvSpPr>
          <p:nvPr>
            <p:ph type="sldNum" sz="quarter" idx="12"/>
          </p:nvPr>
        </p:nvSpPr>
        <p:spPr/>
        <p:txBody>
          <a:bodyPr/>
          <a:lstStyle/>
          <a:p>
            <a:fld id="{B7C45806-68C5-47F4-BFB1-7E9C0680A4DF}" type="slidenum">
              <a:rPr lang="fa-IR" smtClean="0"/>
              <a:t>27</a:t>
            </a:fld>
            <a:endParaRPr lang="fa-IR"/>
          </a:p>
        </p:txBody>
      </p:sp>
    </p:spTree>
    <p:extLst>
      <p:ext uri="{BB962C8B-B14F-4D97-AF65-F5344CB8AC3E}">
        <p14:creationId xmlns:p14="http://schemas.microsoft.com/office/powerpoint/2010/main" val="2526918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1991360" y="591523"/>
            <a:ext cx="9516535" cy="5909310"/>
          </a:xfrm>
          <a:prstGeom prst="rect">
            <a:avLst/>
          </a:prstGeom>
          <a:noFill/>
        </p:spPr>
        <p:txBody>
          <a:bodyPr wrap="square" rtlCol="1">
            <a:spAutoFit/>
          </a:bodyPr>
          <a:lstStyle/>
          <a:p>
            <a:pPr algn="just">
              <a:lnSpc>
                <a:spcPct val="200000"/>
              </a:lnSpc>
            </a:pPr>
            <a:r>
              <a:rPr lang="ar-SA" sz="2000" b="1" dirty="0">
                <a:cs typeface="B Nazanin" panose="00000400000000000000" pitchFamily="2" charset="-78"/>
              </a:rPr>
              <a:t>میکرو ساختار و عملیات حرارتی آلومینیم برنزهای پیچیده:</a:t>
            </a:r>
            <a:endParaRPr lang="en-US" sz="2000" b="1" dirty="0">
              <a:cs typeface="B Nazanin" panose="00000400000000000000" pitchFamily="2" charset="-78"/>
            </a:endParaRPr>
          </a:p>
          <a:p>
            <a:pPr algn="just">
              <a:lnSpc>
                <a:spcPct val="200000"/>
              </a:lnSpc>
            </a:pPr>
            <a:r>
              <a:rPr lang="ar-SA" sz="2000" dirty="0">
                <a:cs typeface="B Nazanin" panose="00000400000000000000" pitchFamily="2" charset="-78"/>
              </a:rPr>
              <a:t>وقتی مقدار آلومینیم در آلیاژهای</a:t>
            </a:r>
            <a:r>
              <a:rPr lang="en-US" sz="2000" dirty="0">
                <a:cs typeface="B Nazanin" panose="00000400000000000000" pitchFamily="2" charset="-78"/>
              </a:rPr>
              <a:t> Cu - Al </a:t>
            </a:r>
            <a:r>
              <a:rPr lang="ar-SA" sz="2000" dirty="0">
                <a:cs typeface="B Nazanin" panose="00000400000000000000" pitchFamily="2" charset="-78"/>
              </a:rPr>
              <a:t>بالای ۸ درصد و دما حدودا بالای ۹۰۰ درجه سانتی گراد باشد. فاز بتا در ساختار پدید آمده و آلیاژهایی با ساختمان دوپلکس بوجود می آورد از آنجا که یک افزایش در حلالیت آلفا با کاهش دما وجود دارد. سرعت سرد کردن بر ساختار بدست آمده در دمای اتاق اثر می گذارد. همچنین وقتی ترکیب</a:t>
            </a:r>
            <a:r>
              <a:rPr lang="en-US" sz="2000" dirty="0">
                <a:cs typeface="B Nazanin" panose="00000400000000000000" pitchFamily="2" charset="-78"/>
              </a:rPr>
              <a:t> Al </a:t>
            </a:r>
            <a:r>
              <a:rPr lang="ar-SA" sz="2000" dirty="0">
                <a:cs typeface="B Nazanin" panose="00000400000000000000" pitchFamily="2" charset="-78"/>
              </a:rPr>
              <a:t>به بالای حدود 5/۹ درصد افزایش می یابد امکان تجزیه یوتکتوئیدی وجود دارد شکل ۱۶-۲. اگر این نوع از آلیاژ بسرعت تا دمای اتاق کوانچ شود یک استحاله مارتنزیتی رخ خواهد داد (شبیه به واکنش مارتنزیتی در فولادهای کربنی ساده) بنابراین یک ساختمان تتراگونال نیمه پایدار بوجود خواهد آمد</a:t>
            </a:r>
            <a:r>
              <a:rPr lang="en-US" sz="2000" dirty="0" smtClean="0">
                <a:cs typeface="B Nazanin" panose="00000400000000000000" pitchFamily="2" charset="-78"/>
              </a:rPr>
              <a:t>.</a:t>
            </a:r>
            <a:r>
              <a:rPr lang="fa-IR" sz="2000" dirty="0" smtClean="0">
                <a:cs typeface="B Nazanin" panose="00000400000000000000" pitchFamily="2" charset="-78"/>
              </a:rPr>
              <a:t> برای مثال یک آلیاژ </a:t>
            </a:r>
            <a:r>
              <a:rPr lang="en-US" sz="2000" dirty="0"/>
              <a:t>Sn </a:t>
            </a:r>
            <a:r>
              <a:rPr lang="ar-SA" sz="2000" dirty="0"/>
              <a:t>8/9</a:t>
            </a:r>
            <a:r>
              <a:rPr lang="ar-SA" sz="2000" dirty="0" smtClean="0"/>
              <a:t>%</a:t>
            </a:r>
            <a:r>
              <a:rPr lang="en-US" sz="2000" dirty="0" smtClean="0"/>
              <a:t> Cu </a:t>
            </a:r>
            <a:r>
              <a:rPr lang="en-US" sz="2000" dirty="0"/>
              <a:t>- </a:t>
            </a:r>
            <a:r>
              <a:rPr lang="en-US" sz="2000" dirty="0" smtClean="0">
                <a:cs typeface="B Nazanin" panose="00000400000000000000" pitchFamily="2" charset="-78"/>
              </a:rPr>
              <a:t>  </a:t>
            </a:r>
            <a:r>
              <a:rPr lang="fa-IR" sz="2000" dirty="0" smtClean="0">
                <a:cs typeface="B Nazanin" panose="00000400000000000000" pitchFamily="2" charset="-78"/>
              </a:rPr>
              <a:t>تحت شرایط مختلف را در نظر بگیرید. اگر آلیاژ ابتدا تا 9۰۰ درجه سانتیگراد گرم شود و برای یک ساعت نگهداری شده و سپس تا دمای اتاق کوانچ شود تقریباً همه ساختمان مارتنزیت بتاپرایم خواهد شد. که استحکام بالا و داکتیلیته کم دارد. </a:t>
            </a:r>
            <a:endParaRPr lang="en-US" sz="2000" dirty="0">
              <a:cs typeface="B Nazanin" panose="00000400000000000000" pitchFamily="2" charset="-78"/>
            </a:endParaRPr>
          </a:p>
          <a:p>
            <a:endParaRPr lang="fa-IR" dirty="0"/>
          </a:p>
        </p:txBody>
      </p:sp>
      <p:sp>
        <p:nvSpPr>
          <p:cNvPr id="7" name="Slide Number Placeholder 6"/>
          <p:cNvSpPr>
            <a:spLocks noGrp="1"/>
          </p:cNvSpPr>
          <p:nvPr>
            <p:ph type="sldNum" sz="quarter" idx="12"/>
          </p:nvPr>
        </p:nvSpPr>
        <p:spPr/>
        <p:txBody>
          <a:bodyPr/>
          <a:lstStyle/>
          <a:p>
            <a:fld id="{B7C45806-68C5-47F4-BFB1-7E9C0680A4DF}" type="slidenum">
              <a:rPr lang="fa-IR" smtClean="0"/>
              <a:t>28</a:t>
            </a:fld>
            <a:endParaRPr lang="fa-IR"/>
          </a:p>
        </p:txBody>
      </p:sp>
    </p:spTree>
    <p:extLst>
      <p:ext uri="{BB962C8B-B14F-4D97-AF65-F5344CB8AC3E}">
        <p14:creationId xmlns:p14="http://schemas.microsoft.com/office/powerpoint/2010/main" val="4054697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798320" y="914400"/>
                <a:ext cx="9784080" cy="5909310"/>
              </a:xfrm>
              <a:prstGeom prst="rect">
                <a:avLst/>
              </a:prstGeom>
              <a:noFill/>
            </p:spPr>
            <p:txBody>
              <a:bodyPr wrap="square" rtlCol="1">
                <a:spAutoFit/>
              </a:bodyPr>
              <a:lstStyle/>
              <a:p>
                <a:pPr>
                  <a:lnSpc>
                    <a:spcPct val="200000"/>
                  </a:lnSpc>
                </a:pPr>
                <a:r>
                  <a:rPr lang="ar-SA" sz="2000" dirty="0" smtClean="0">
                    <a:cs typeface="B Nazanin" panose="00000400000000000000" pitchFamily="2" charset="-78"/>
                  </a:rPr>
                  <a:t>. اگر یک آلیاژ به آهستگی از ۸۰۰ تا ۶۵۰ درجه سانتیگراد سرد شده و سپس تا دمای اتاق کوانچ شود، مارتنزیت بتاپرایم کمتری تشکیل شده، استحکام آلیاژ کاهش یافته و داکتیلیته افزایش می یابد. اگرچه اگر آلیاژ به آهستگی تا ۵۰۰ درجه سانتیگراد که زیر دمای یوتکتوئید است سرد شده و سپس تا دمای اتاق کوانچ شود. فاز بتا بوسیله واکنش یو تکتوئید به فازهای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B Nazanin" panose="00000400000000000000" pitchFamily="2" charset="-78"/>
                      </a:rPr>
                      <m:t>𝛽</m:t>
                    </m:r>
                  </m:oMath>
                </a14:m>
                <a:r>
                  <a:rPr lang="en-US" sz="2000" dirty="0" smtClean="0">
                    <a:cs typeface="B Nazanin" panose="00000400000000000000" pitchFamily="2" charset="-78"/>
                  </a:rPr>
                  <a:t> =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B Nazanin" panose="00000400000000000000" pitchFamily="2" charset="-78"/>
                      </a:rPr>
                      <m:t>𝛼</m:t>
                    </m:r>
                  </m:oMath>
                </a14:m>
                <a:r>
                  <a:rPr lang="en-US" sz="2000" dirty="0" smtClean="0">
                    <a:cs typeface="B Nazanin" panose="00000400000000000000" pitchFamily="2" charset="-78"/>
                  </a:rPr>
                  <a:t> +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B Nazanin" panose="00000400000000000000" pitchFamily="2" charset="-78"/>
                      </a:rPr>
                      <m:t>𝛾</m:t>
                    </m:r>
                  </m:oMath>
                </a14:m>
                <a:r>
                  <a:rPr lang="en-US" sz="2000" baseline="-25000" dirty="0" smtClean="0">
                    <a:cs typeface="B Nazanin" panose="00000400000000000000" pitchFamily="2" charset="-78"/>
                  </a:rPr>
                  <a:t>2</a:t>
                </a:r>
                <a:r>
                  <a:rPr lang="en-US" sz="2000" dirty="0" smtClean="0">
                    <a:cs typeface="B Nazanin" panose="00000400000000000000" pitchFamily="2" charset="-78"/>
                  </a:rPr>
                  <a:t> </a:t>
                </a:r>
                <a:r>
                  <a:rPr lang="ar-SA" sz="2000" dirty="0" smtClean="0">
                    <a:cs typeface="B Nazanin" panose="00000400000000000000" pitchFamily="2" charset="-78"/>
                  </a:rPr>
                  <a:t>تجزیه خواهد شد. حال ساختمان دارای استحکام و داکتیلیته کم بلحاظ حضور فاز ترد </a:t>
                </a:r>
                <a:r>
                  <a:rPr lang="ar-SA" sz="2000" baseline="-25000" dirty="0" smtClean="0">
                    <a:cs typeface="B Nazanin" panose="00000400000000000000" pitchFamily="2" charset="-78"/>
                  </a:rPr>
                  <a:t>۲</a:t>
                </a:r>
                <a:r>
                  <a:rPr lang="en-US" sz="2000" dirty="0" smtClean="0">
                    <a:cs typeface="B Nazanin" panose="00000400000000000000" pitchFamily="2" charset="-78"/>
                  </a:rPr>
                  <a:t>y </a:t>
                </a:r>
                <a:r>
                  <a:rPr lang="ar-SA" sz="2000" dirty="0" smtClean="0">
                    <a:cs typeface="B Nazanin" panose="00000400000000000000" pitchFamily="2" charset="-78"/>
                  </a:rPr>
                  <a:t>می باشد</a:t>
                </a:r>
                <a:r>
                  <a:rPr lang="en-US" sz="2000" dirty="0" smtClean="0">
                    <a:cs typeface="B Nazanin" panose="00000400000000000000" pitchFamily="2" charset="-78"/>
                  </a:rPr>
                  <a:t>.</a:t>
                </a:r>
                <a:r>
                  <a:rPr lang="fa-IR" sz="2000" dirty="0" smtClean="0">
                    <a:cs typeface="B Nazanin" panose="00000400000000000000" pitchFamily="2" charset="-78"/>
                  </a:rPr>
                  <a:t> از فاز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B Nazanin" panose="00000400000000000000" pitchFamily="2" charset="-78"/>
                      </a:rPr>
                      <m:t>𝛾</m:t>
                    </m:r>
                  </m:oMath>
                </a14:m>
                <a:r>
                  <a:rPr lang="fa-IR" sz="2000" dirty="0">
                    <a:cs typeface="B Nazanin" panose="00000400000000000000" pitchFamily="2" charset="-78"/>
                  </a:rPr>
                  <a:t>2</a:t>
                </a:r>
                <a:r>
                  <a:rPr lang="en-US" sz="2000" dirty="0" smtClean="0">
                    <a:cs typeface="B Nazanin" panose="00000400000000000000" pitchFamily="2" charset="-78"/>
                  </a:rPr>
                  <a:t> </a:t>
                </a:r>
                <a:r>
                  <a:rPr lang="fa-IR" sz="2000" dirty="0" smtClean="0">
                    <a:cs typeface="B Nazanin" panose="00000400000000000000" pitchFamily="2" charset="-78"/>
                  </a:rPr>
                  <a:t>در آلیاژهای تجارتی بعلت اثر مضر آن روی داکتیلیته باید جلوگیری شود. عمومی ترین عملیات حرارتی مورد استفاده در برنزهای</a:t>
                </a:r>
                <a:r>
                  <a:rPr lang="en-US" sz="2000" dirty="0" smtClean="0">
                    <a:cs typeface="B Nazanin" panose="00000400000000000000" pitchFamily="2" charset="-78"/>
                  </a:rPr>
                  <a:t> </a:t>
                </a:r>
                <a:r>
                  <a:rPr lang="en-US" dirty="0"/>
                  <a:t>Al </a:t>
                </a:r>
                <a:r>
                  <a:rPr lang="ar-SA" dirty="0"/>
                  <a:t>10%</a:t>
                </a:r>
                <a:r>
                  <a:rPr lang="en-US" dirty="0"/>
                  <a:t>Cu – </a:t>
                </a:r>
                <a:r>
                  <a:rPr lang="ar-SA" dirty="0"/>
                  <a:t>90% </a:t>
                </a:r>
                <a:r>
                  <a:rPr lang="fa-IR" sz="2000" dirty="0" smtClean="0">
                    <a:cs typeface="B Nazanin" panose="00000400000000000000" pitchFamily="2" charset="-78"/>
                  </a:rPr>
                  <a:t>کوانچ آلیاز از ۹۰۰ درجه سانتیگراد یا بالاتر که موجب ساختمان کاملاً مارتنزیت بتاپرایم خواهد شد می باشد. آلیاژ سپس در محدوده ۴۰۰ تا ۶۵۰ درجه برای بدست آوردن خواص مطلوب تمپر می شود. از آنجا که فاز آلفا در امتداد صفحات کریستالوگرافی رسوب کرده و رسوبات ریزتری را نسبت به آنچه که با سرد کردن ممتد به دست می آید را نتیجه میدهد و استحکام و داکتیلینه خوبی حاصل می گردد. جدول ۴-۲</a:t>
                </a:r>
                <a:endParaRPr lang="en-US" sz="2000" dirty="0" smtClean="0">
                  <a:cs typeface="B Nazanin" panose="00000400000000000000" pitchFamily="2" charset="-78"/>
                </a:endParaRPr>
              </a:p>
              <a:p>
                <a:endParaRPr lang="fa-IR" dirty="0"/>
              </a:p>
            </p:txBody>
          </p:sp>
        </mc:Choice>
        <mc:Fallback xmlns="">
          <p:sp>
            <p:nvSpPr>
              <p:cNvPr id="6" name="TextBox 5"/>
              <p:cNvSpPr txBox="1">
                <a:spLocks noRot="1" noChangeAspect="1" noMove="1" noResize="1" noEditPoints="1" noAdjustHandles="1" noChangeArrowheads="1" noChangeShapeType="1" noTextEdit="1"/>
              </p:cNvSpPr>
              <p:nvPr/>
            </p:nvSpPr>
            <p:spPr>
              <a:xfrm>
                <a:off x="1798320" y="914400"/>
                <a:ext cx="9784080" cy="5909310"/>
              </a:xfrm>
              <a:prstGeom prst="rect">
                <a:avLst/>
              </a:prstGeom>
              <a:blipFill rotWithShape="0">
                <a:blip r:embed="rId2"/>
                <a:stretch>
                  <a:fillRect l="-1184" r="-685"/>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B7C45806-68C5-47F4-BFB1-7E9C0680A4DF}" type="slidenum">
              <a:rPr lang="fa-IR" smtClean="0"/>
              <a:t>29</a:t>
            </a:fld>
            <a:endParaRPr lang="fa-IR"/>
          </a:p>
        </p:txBody>
      </p:sp>
    </p:spTree>
    <p:extLst>
      <p:ext uri="{BB962C8B-B14F-4D97-AF65-F5344CB8AC3E}">
        <p14:creationId xmlns:p14="http://schemas.microsoft.com/office/powerpoint/2010/main" val="767346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C45806-68C5-47F4-BFB1-7E9C0680A4DF}" type="slidenum">
              <a:rPr lang="fa-IR" smtClean="0"/>
              <a:t>3</a:t>
            </a:fld>
            <a:endParaRPr lang="fa-IR"/>
          </a:p>
        </p:txBody>
      </p:sp>
      <p:sp>
        <p:nvSpPr>
          <p:cNvPr id="5" name="TextBox 4"/>
          <p:cNvSpPr txBox="1"/>
          <p:nvPr/>
        </p:nvSpPr>
        <p:spPr>
          <a:xfrm>
            <a:off x="1696720" y="203200"/>
            <a:ext cx="10342880" cy="5909310"/>
          </a:xfrm>
          <a:prstGeom prst="rect">
            <a:avLst/>
          </a:prstGeom>
          <a:noFill/>
        </p:spPr>
        <p:txBody>
          <a:bodyPr wrap="square" rtlCol="1">
            <a:spAutoFit/>
          </a:bodyPr>
          <a:lstStyle/>
          <a:p>
            <a:pPr>
              <a:lnSpc>
                <a:spcPct val="200000"/>
              </a:lnSpc>
            </a:pPr>
            <a:r>
              <a:rPr lang="fa-IR" sz="2000" b="1" dirty="0">
                <a:cs typeface="B Nazanin" panose="00000400000000000000" pitchFamily="2" charset="-78"/>
              </a:rPr>
              <a:t>مس کارشده:</a:t>
            </a:r>
            <a:endParaRPr lang="en-US" sz="2000" b="1" dirty="0">
              <a:cs typeface="B Nazanin" panose="00000400000000000000" pitchFamily="2" charset="-78"/>
            </a:endParaRPr>
          </a:p>
          <a:p>
            <a:pPr>
              <a:lnSpc>
                <a:spcPct val="200000"/>
              </a:lnSpc>
            </a:pPr>
            <a:r>
              <a:rPr lang="fa-IR" sz="2000" dirty="0">
                <a:cs typeface="B Nazanin" panose="00000400000000000000" pitchFamily="2" charset="-78"/>
              </a:rPr>
              <a:t>مس آلیاژ نشده یک فلزمهندسی مهم می باشد به علت هدایت الکتریکی بالا به مقدار زیاد در صنعت استفاده می شود، خواص دیگر مقاومت به خوردگی بالا، سهولت ساخت، استحکام کششی، خواص آنیلینگ و ویژگی های لحیم کاری خوب و اتصال می باشد.</a:t>
            </a:r>
            <a:endParaRPr lang="en-US" sz="2000" dirty="0">
              <a:cs typeface="B Nazanin" panose="00000400000000000000" pitchFamily="2" charset="-78"/>
            </a:endParaRPr>
          </a:p>
          <a:p>
            <a:pPr>
              <a:lnSpc>
                <a:spcPct val="200000"/>
              </a:lnSpc>
            </a:pPr>
            <a:r>
              <a:rPr lang="fa-IR" sz="2000" dirty="0">
                <a:cs typeface="B Nazanin" panose="00000400000000000000" pitchFamily="2" charset="-78"/>
              </a:rPr>
              <a:t>مس های کار شده بر اساس مقادیر ناخالص و اکسید خود طبقه بندی می گردد. مس 99.9% انحصارا برای تولید سیم، میله، صفحه و تسمه استفاده می شود </a:t>
            </a:r>
            <a:r>
              <a:rPr lang="fa-IR" sz="2000" dirty="0" smtClean="0">
                <a:cs typeface="B Nazanin" panose="00000400000000000000" pitchFamily="2" charset="-78"/>
              </a:rPr>
              <a:t>اکسیژن </a:t>
            </a:r>
            <a:r>
              <a:rPr lang="fa-IR" sz="2000" dirty="0">
                <a:cs typeface="B Nazanin" panose="00000400000000000000" pitchFamily="2" charset="-78"/>
              </a:rPr>
              <a:t>بعضی از عناصر ناخالصی را به اکسید آن فلز تبدیل می کند. </a:t>
            </a:r>
            <a:r>
              <a:rPr lang="fa-IR" sz="2000" dirty="0" smtClean="0">
                <a:cs typeface="B Nazanin" panose="00000400000000000000" pitchFamily="2" charset="-78"/>
              </a:rPr>
              <a:t>در </a:t>
            </a:r>
            <a:r>
              <a:rPr lang="fa-IR" sz="2000" dirty="0">
                <a:cs typeface="B Nazanin" panose="00000400000000000000" pitchFamily="2" charset="-78"/>
              </a:rPr>
              <a:t>ریختگی اکسیژن توزیعی از حفرات رخ می دهد در کارگرم این حفرات به هم جوش میخورد، کارگرم شبکه بین دندریتی </a:t>
            </a:r>
            <a:r>
              <a:rPr lang="en-US" sz="2000" dirty="0">
                <a:cs typeface="B Nazanin" panose="00000400000000000000" pitchFamily="2" charset="-78"/>
              </a:rPr>
              <a:t>Cu</a:t>
            </a:r>
            <a:r>
              <a:rPr lang="en-US" sz="2000" baseline="-25000" dirty="0">
                <a:cs typeface="B Nazanin" panose="00000400000000000000" pitchFamily="2" charset="-78"/>
              </a:rPr>
              <a:t>2</a:t>
            </a:r>
            <a:r>
              <a:rPr lang="en-US" sz="2000" dirty="0">
                <a:cs typeface="B Nazanin" panose="00000400000000000000" pitchFamily="2" charset="-78"/>
              </a:rPr>
              <a:t>O </a:t>
            </a:r>
            <a:r>
              <a:rPr lang="fa-IR" sz="2000" dirty="0">
                <a:cs typeface="B Nazanin" panose="00000400000000000000" pitchFamily="2" charset="-78"/>
              </a:rPr>
              <a:t> را شکسته و موجب ایجاد ذراتی در جهت کار میگردد. از آنجا که باعث حذف ناخالصی ها که موجب افت هدایت هستند میشوند</a:t>
            </a:r>
            <a:r>
              <a:rPr lang="fa-IR" sz="2000" dirty="0" smtClean="0">
                <a:cs typeface="B Nazanin" panose="00000400000000000000" pitchFamily="2" charset="-78"/>
              </a:rPr>
              <a:t>.</a:t>
            </a:r>
          </a:p>
          <a:p>
            <a:pPr>
              <a:lnSpc>
                <a:spcPct val="200000"/>
              </a:lnSpc>
            </a:pPr>
            <a:r>
              <a:rPr lang="fa-IR" sz="2000" dirty="0" smtClean="0">
                <a:cs typeface="B Nazanin" panose="00000400000000000000" pitchFamily="2" charset="-78"/>
              </a:rPr>
              <a:t>مس بلیستر شامل حدود 2% ناخالصی میباشد که در یک کوره ریختگری تصفیه میشود در این واکنش بیشتر ناخالصی ها در مس اکسید شده و به صورت سرباره کنار زده میشوند همزمان مس هم اکسید میشود. </a:t>
            </a:r>
            <a:endParaRPr lang="en-US" sz="2000" dirty="0">
              <a:cs typeface="B Nazanin" panose="00000400000000000000" pitchFamily="2" charset="-78"/>
            </a:endParaRPr>
          </a:p>
          <a:p>
            <a:endParaRPr lang="fa-IR" dirty="0"/>
          </a:p>
        </p:txBody>
      </p:sp>
    </p:spTree>
    <p:extLst>
      <p:ext uri="{BB962C8B-B14F-4D97-AF65-F5344CB8AC3E}">
        <p14:creationId xmlns:p14="http://schemas.microsoft.com/office/powerpoint/2010/main" val="1397300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1818640" y="683324"/>
            <a:ext cx="9902615" cy="5632311"/>
          </a:xfrm>
          <a:prstGeom prst="rect">
            <a:avLst/>
          </a:prstGeom>
          <a:noFill/>
        </p:spPr>
        <p:txBody>
          <a:bodyPr wrap="square" rtlCol="1">
            <a:spAutoFit/>
          </a:bodyPr>
          <a:lstStyle/>
          <a:p>
            <a:pPr>
              <a:lnSpc>
                <a:spcPct val="200000"/>
              </a:lnSpc>
            </a:pPr>
            <a:r>
              <a:rPr lang="en-US" dirty="0"/>
              <a:t> </a:t>
            </a:r>
            <a:r>
              <a:rPr lang="ar-SA" sz="2000" dirty="0">
                <a:cs typeface="B Nazanin" panose="00000400000000000000" pitchFamily="2" charset="-78"/>
              </a:rPr>
              <a:t>برنزهای آلومینیم شامل تا حدود</a:t>
            </a:r>
            <a:r>
              <a:rPr lang="en-US" sz="2000" dirty="0">
                <a:cs typeface="B Nazanin" panose="00000400000000000000" pitchFamily="2" charset="-78"/>
              </a:rPr>
              <a:t>Al </a:t>
            </a:r>
            <a:r>
              <a:rPr lang="ar-SA" sz="2000" dirty="0">
                <a:cs typeface="B Nazanin" panose="00000400000000000000" pitchFamily="2" charset="-78"/>
              </a:rPr>
              <a:t>10% با افزودن 5% آهن و ۵% نيكل به طور استثنائی قوی و تاف و دارای مقاومت به خوردگی و اکسیداسیون عالی در دماهای بالا می باشند. این آلیاژها برای یاتاقانهای با استحکام بالا و چرخ دنده ها استفاده میشوند و می توانند برای قالبها در کشش عمیق بعضی از انواع فولادهای ضد زنگ استفاده شوند در جدول 5-2 ترکیب، خواص مکانیکی و کاربردهای این آلومینیم برنزهای پیچیده لیست شده است</a:t>
            </a:r>
            <a:r>
              <a:rPr lang="en-US" sz="2000" dirty="0" smtClean="0">
                <a:cs typeface="B Nazanin" panose="00000400000000000000" pitchFamily="2" charset="-78"/>
              </a:rPr>
              <a:t>.</a:t>
            </a:r>
            <a:endParaRPr lang="fa-IR" sz="2000" dirty="0" smtClean="0">
              <a:cs typeface="B Nazanin" panose="00000400000000000000" pitchFamily="2" charset="-78"/>
            </a:endParaRPr>
          </a:p>
          <a:p>
            <a:pPr>
              <a:lnSpc>
                <a:spcPct val="200000"/>
              </a:lnSpc>
            </a:pPr>
            <a:r>
              <a:rPr lang="fa-IR" sz="2000" b="1" dirty="0" smtClean="0">
                <a:cs typeface="B Nazanin" panose="00000400000000000000" pitchFamily="2" charset="-78"/>
              </a:rPr>
              <a:t>خواص مکانیکی:</a:t>
            </a:r>
          </a:p>
          <a:p>
            <a:pPr>
              <a:lnSpc>
                <a:spcPct val="200000"/>
              </a:lnSpc>
            </a:pPr>
            <a:r>
              <a:rPr lang="fa-IR" sz="2000" dirty="0" smtClean="0">
                <a:cs typeface="B Nazanin" panose="00000400000000000000" pitchFamily="2" charset="-78"/>
              </a:rPr>
              <a:t>استحکام کششی آلومینیم برنزهای آلفا بطور خطی تا ماکزیمم حلالیت آلومینیم در مس افزایش می یابد در حالیکه ازدیاد طول نسبی تا حدود ۵ درصد افزایش یافته و سپس در محدوده ۵ تا </a:t>
            </a:r>
            <a:r>
              <a:rPr lang="en-US" sz="2000" dirty="0" smtClean="0">
                <a:cs typeface="B Nazanin" panose="00000400000000000000" pitchFamily="2" charset="-78"/>
              </a:rPr>
              <a:t>7/5</a:t>
            </a:r>
            <a:r>
              <a:rPr lang="fa-IR" sz="2000" dirty="0" smtClean="0">
                <a:cs typeface="B Nazanin" panose="00000400000000000000" pitchFamily="2" charset="-78"/>
              </a:rPr>
              <a:t> </a:t>
            </a:r>
            <a:r>
              <a:rPr lang="fa-IR" sz="2000" dirty="0" smtClean="0">
                <a:cs typeface="B Nazanin" panose="00000400000000000000" pitchFamily="2" charset="-78"/>
              </a:rPr>
              <a:t>درصد متوقف می شود با افزایش مقدار فاز بتا استحکام کششی افزایش می یابد اما ازدیاد طول نسبی به سرعت افت می نماید.</a:t>
            </a:r>
          </a:p>
          <a:p>
            <a:pPr>
              <a:lnSpc>
                <a:spcPct val="200000"/>
              </a:lnSpc>
            </a:pPr>
            <a:endParaRPr lang="en-US" sz="2000"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B7C45806-68C5-47F4-BFB1-7E9C0680A4DF}" type="slidenum">
              <a:rPr lang="fa-IR" smtClean="0"/>
              <a:t>30</a:t>
            </a:fld>
            <a:endParaRPr lang="fa-IR"/>
          </a:p>
        </p:txBody>
      </p:sp>
    </p:spTree>
    <p:extLst>
      <p:ext uri="{BB962C8B-B14F-4D97-AF65-F5344CB8AC3E}">
        <p14:creationId xmlns:p14="http://schemas.microsoft.com/office/powerpoint/2010/main" val="1705197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1433499" y="406857"/>
            <a:ext cx="10331781" cy="6093976"/>
          </a:xfrm>
          <a:prstGeom prst="rect">
            <a:avLst/>
          </a:prstGeom>
          <a:noFill/>
        </p:spPr>
        <p:txBody>
          <a:bodyPr wrap="square" rtlCol="1">
            <a:spAutoFit/>
          </a:bodyPr>
          <a:lstStyle/>
          <a:p>
            <a:pPr>
              <a:lnSpc>
                <a:spcPct val="200000"/>
              </a:lnSpc>
            </a:pPr>
            <a:r>
              <a:rPr lang="ar-SA" sz="2000" b="1" dirty="0">
                <a:cs typeface="B Nazanin" panose="00000400000000000000" pitchFamily="2" charset="-78"/>
              </a:rPr>
              <a:t>آلیاژهای مس – سیلیسیم:</a:t>
            </a:r>
            <a:endParaRPr lang="en-US" sz="2000" b="1" dirty="0">
              <a:cs typeface="B Nazanin" panose="00000400000000000000" pitchFamily="2" charset="-78"/>
            </a:endParaRPr>
          </a:p>
          <a:p>
            <a:pPr>
              <a:lnSpc>
                <a:spcPct val="200000"/>
              </a:lnSpc>
            </a:pPr>
            <a:r>
              <a:rPr lang="ar-SA" sz="2000" b="1" dirty="0">
                <a:cs typeface="B Nazanin" panose="00000400000000000000" pitchFamily="2" charset="-78"/>
              </a:rPr>
              <a:t>ترکیب شیمیائی و انواع کاربردها</a:t>
            </a:r>
            <a:endParaRPr lang="en-US" sz="2000" b="1" dirty="0">
              <a:cs typeface="B Nazanin" panose="00000400000000000000" pitchFamily="2" charset="-78"/>
            </a:endParaRPr>
          </a:p>
          <a:p>
            <a:pPr>
              <a:lnSpc>
                <a:spcPct val="150000"/>
              </a:lnSpc>
            </a:pPr>
            <a:r>
              <a:rPr lang="ar-SA" sz="2000" dirty="0">
                <a:cs typeface="B Nazanin" panose="00000400000000000000" pitchFamily="2" charset="-78"/>
              </a:rPr>
              <a:t>آلیاژهای مس۔ سیلیسیم معمولاً اشاره بر برنزهای سیلییم دارد. بیشتر برنزهای سیلیسیم شامل ۱ تا ۳ درصد </a:t>
            </a:r>
            <a:r>
              <a:rPr lang="en-US" sz="2000" dirty="0" smtClean="0">
                <a:cs typeface="B Nazanin" panose="00000400000000000000" pitchFamily="2" charset="-78"/>
              </a:rPr>
              <a:t> Si </a:t>
            </a:r>
            <a:r>
              <a:rPr lang="ar-SA" sz="2000" dirty="0">
                <a:cs typeface="B Nazanin" panose="00000400000000000000" pitchFamily="2" charset="-78"/>
              </a:rPr>
              <a:t>می باشند، افزودن کمی</a:t>
            </a:r>
            <a:r>
              <a:rPr lang="en-US" sz="2000" dirty="0">
                <a:cs typeface="B Nazanin" panose="00000400000000000000" pitchFamily="2" charset="-78"/>
              </a:rPr>
              <a:t> </a:t>
            </a:r>
            <a:r>
              <a:rPr lang="en-US" sz="2000" dirty="0" err="1">
                <a:cs typeface="B Nazanin" panose="00000400000000000000" pitchFamily="2" charset="-78"/>
              </a:rPr>
              <a:t>Mn</a:t>
            </a:r>
            <a:r>
              <a:rPr lang="en-US" sz="2000" dirty="0">
                <a:cs typeface="B Nazanin" panose="00000400000000000000" pitchFamily="2" charset="-78"/>
              </a:rPr>
              <a:t> </a:t>
            </a:r>
            <a:r>
              <a:rPr lang="ar-SA" sz="2000" dirty="0">
                <a:cs typeface="B Nazanin" panose="00000400000000000000" pitchFamily="2" charset="-78"/>
              </a:rPr>
              <a:t>و آهن گاهی اوقات برای اصلاح خواص انجام می گیرد. برنزهای سیلیسیم بعلت مقاومت به خوردگی و استحکام نسبتاً بالا و در مقایسه با فولادهای کم کردن کاربردهای مهندسی دارند. به دلیل ارزانی جایگزین برنزهای قلع می شوند. در مقابل آب دریا مقاوم می باشند. این آلیاژها می توانند ریخته یا کار گرم و سرد مکانیکی شده استفاده شوند جدول ۶-۲ ترکیب شیمیایی، خواص متداولترین برنز های سیلیسیم را لیست نموده است</a:t>
            </a:r>
            <a:r>
              <a:rPr lang="en-US" sz="2000" dirty="0" smtClean="0">
                <a:cs typeface="B Nazanin" panose="00000400000000000000" pitchFamily="2" charset="-78"/>
              </a:rPr>
              <a:t>.</a:t>
            </a:r>
            <a:endParaRPr lang="fa-IR" sz="2000" dirty="0" smtClean="0">
              <a:cs typeface="B Nazanin" panose="00000400000000000000" pitchFamily="2" charset="-78"/>
            </a:endParaRPr>
          </a:p>
          <a:p>
            <a:pPr>
              <a:lnSpc>
                <a:spcPct val="150000"/>
              </a:lnSpc>
            </a:pPr>
            <a:r>
              <a:rPr lang="fa-IR" sz="2000" b="1" dirty="0" smtClean="0">
                <a:cs typeface="B Nazanin" panose="00000400000000000000" pitchFamily="2" charset="-78"/>
              </a:rPr>
              <a:t>دیاگرام فازی:</a:t>
            </a:r>
          </a:p>
          <a:p>
            <a:pPr>
              <a:lnSpc>
                <a:spcPct val="150000"/>
              </a:lnSpc>
            </a:pPr>
            <a:r>
              <a:rPr lang="fa-IR" sz="2000" dirty="0" smtClean="0">
                <a:cs typeface="B Nazanin" panose="00000400000000000000" pitchFamily="2" charset="-78"/>
              </a:rPr>
              <a:t>انتهای غنی از مس دیاگرام مس - سیلیسیم در شکل ۱۸- ۲ نشانداده شده است.</a:t>
            </a:r>
          </a:p>
          <a:p>
            <a:pPr>
              <a:lnSpc>
                <a:spcPct val="150000"/>
              </a:lnSpc>
            </a:pPr>
            <a:r>
              <a:rPr lang="fa-IR" sz="2000" dirty="0" smtClean="0">
                <a:cs typeface="B Nazanin" panose="00000400000000000000" pitchFamily="2" charset="-78"/>
              </a:rPr>
              <a:t>ماکزیمم حد حلالیت سیلیسیم در مس 3/5 درصد در ۸۴۳ درجه سانتیگراد می باشد. از آنجا که این حلالیت به فقط ۴ درصد در دمای اتاق کاهش می یابد این آلیاژها رسوب سختی پذیر نمی باشند.</a:t>
            </a:r>
          </a:p>
          <a:p>
            <a:pPr>
              <a:lnSpc>
                <a:spcPct val="200000"/>
              </a:lnSpc>
            </a:pPr>
            <a:endParaRPr lang="en-US" sz="2000"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B7C45806-68C5-47F4-BFB1-7E9C0680A4DF}" type="slidenum">
              <a:rPr lang="fa-IR" smtClean="0"/>
              <a:t>31</a:t>
            </a:fld>
            <a:endParaRPr lang="fa-IR"/>
          </a:p>
        </p:txBody>
      </p:sp>
    </p:spTree>
    <p:extLst>
      <p:ext uri="{BB962C8B-B14F-4D97-AF65-F5344CB8AC3E}">
        <p14:creationId xmlns:p14="http://schemas.microsoft.com/office/powerpoint/2010/main" val="2205923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1737360" y="188342"/>
            <a:ext cx="9906000" cy="6832640"/>
          </a:xfrm>
          <a:prstGeom prst="rect">
            <a:avLst/>
          </a:prstGeom>
          <a:noFill/>
        </p:spPr>
        <p:txBody>
          <a:bodyPr wrap="square" rtlCol="1">
            <a:spAutoFit/>
          </a:bodyPr>
          <a:lstStyle/>
          <a:p>
            <a:pPr>
              <a:lnSpc>
                <a:spcPct val="150000"/>
              </a:lnSpc>
            </a:pPr>
            <a:r>
              <a:rPr lang="ar-SA" sz="2000" b="1" dirty="0">
                <a:cs typeface="B Nazanin" panose="00000400000000000000" pitchFamily="2" charset="-78"/>
              </a:rPr>
              <a:t>ریز ساختار</a:t>
            </a:r>
            <a:r>
              <a:rPr lang="en-US" sz="2000" b="1" dirty="0">
                <a:cs typeface="B Nazanin" panose="00000400000000000000" pitchFamily="2" charset="-78"/>
              </a:rPr>
              <a:t>:</a:t>
            </a:r>
          </a:p>
          <a:p>
            <a:pPr>
              <a:lnSpc>
                <a:spcPct val="150000"/>
              </a:lnSpc>
            </a:pPr>
            <a:r>
              <a:rPr lang="ar-SA" sz="2000" dirty="0">
                <a:cs typeface="B Nazanin" panose="00000400000000000000" pitchFamily="2" charset="-78"/>
              </a:rPr>
              <a:t>ریز ساختار آلیاژ برنز سیلیسیم </a:t>
            </a:r>
            <a:r>
              <a:rPr lang="en-US" sz="2000" dirty="0" err="1">
                <a:cs typeface="B Nazanin" panose="00000400000000000000" pitchFamily="2" charset="-78"/>
              </a:rPr>
              <a:t>Mn</a:t>
            </a:r>
            <a:r>
              <a:rPr lang="fa-IR" sz="2000" dirty="0">
                <a:cs typeface="B Nazanin" panose="00000400000000000000" pitchFamily="2" charset="-78"/>
              </a:rPr>
              <a:t> %1 ،</a:t>
            </a:r>
            <a:r>
              <a:rPr lang="en-US" sz="2000" dirty="0">
                <a:cs typeface="B Nazanin" panose="00000400000000000000" pitchFamily="2" charset="-78"/>
              </a:rPr>
              <a:t>Si</a:t>
            </a:r>
            <a:r>
              <a:rPr lang="fa-IR" sz="2000" dirty="0">
                <a:cs typeface="B Nazanin" panose="00000400000000000000" pitchFamily="2" charset="-78"/>
              </a:rPr>
              <a:t> %3 ،</a:t>
            </a:r>
            <a:r>
              <a:rPr lang="en-US" sz="2000" dirty="0">
                <a:cs typeface="B Nazanin" panose="00000400000000000000" pitchFamily="2" charset="-78"/>
              </a:rPr>
              <a:t>Cu</a:t>
            </a:r>
            <a:r>
              <a:rPr lang="fa-IR" sz="2000" dirty="0">
                <a:cs typeface="B Nazanin" panose="00000400000000000000" pitchFamily="2" charset="-78"/>
              </a:rPr>
              <a:t> %96 </a:t>
            </a:r>
            <a:r>
              <a:rPr lang="ar-SA" sz="2000" dirty="0">
                <a:cs typeface="B Nazanin" panose="00000400000000000000" pitchFamily="2" charset="-78"/>
              </a:rPr>
              <a:t>در شرایط آنیل در شکل ۱۹-۲ نشانداده شده است. ریز ساختار</a:t>
            </a:r>
            <a:r>
              <a:rPr lang="fa-IR" sz="2000" dirty="0">
                <a:cs typeface="B Nazanin" panose="00000400000000000000" pitchFamily="2" charset="-78"/>
              </a:rPr>
              <a:t> در شرایط آنیل </a:t>
            </a:r>
            <a:r>
              <a:rPr lang="ar-SA" sz="2000" dirty="0">
                <a:cs typeface="B Nazanin" panose="00000400000000000000" pitchFamily="2" charset="-78"/>
              </a:rPr>
              <a:t>از دانه های آلفا با باندهای در قلوئی داخل دانه ها تشکیل شده است.</a:t>
            </a:r>
            <a:endParaRPr lang="en-US" sz="2000" dirty="0">
              <a:cs typeface="B Nazanin" panose="00000400000000000000" pitchFamily="2" charset="-78"/>
            </a:endParaRPr>
          </a:p>
          <a:p>
            <a:pPr>
              <a:lnSpc>
                <a:spcPct val="150000"/>
              </a:lnSpc>
            </a:pPr>
            <a:r>
              <a:rPr lang="ar-SA" sz="2000" b="1" dirty="0">
                <a:cs typeface="B Nazanin" panose="00000400000000000000" pitchFamily="2" charset="-78"/>
              </a:rPr>
              <a:t>خواص مکانیکی:</a:t>
            </a:r>
            <a:endParaRPr lang="en-US" sz="2000" b="1" dirty="0">
              <a:cs typeface="B Nazanin" panose="00000400000000000000" pitchFamily="2" charset="-78"/>
            </a:endParaRPr>
          </a:p>
          <a:p>
            <a:pPr>
              <a:lnSpc>
                <a:spcPct val="200000"/>
              </a:lnSpc>
            </a:pPr>
            <a:r>
              <a:rPr lang="ar-SA" sz="2000" dirty="0">
                <a:cs typeface="B Nazanin" panose="00000400000000000000" pitchFamily="2" charset="-78"/>
              </a:rPr>
              <a:t>خواص مکانیکی برنزهای با سیلیسیم کم و زیاد در جدول ۶-۲ لیست شده </a:t>
            </a:r>
            <a:r>
              <a:rPr lang="ar-SA" sz="2000" dirty="0" smtClean="0">
                <a:cs typeface="B Nazanin" panose="00000400000000000000" pitchFamily="2" charset="-78"/>
              </a:rPr>
              <a:t>است</a:t>
            </a:r>
            <a:r>
              <a:rPr lang="fa-IR" sz="2000" dirty="0" smtClean="0">
                <a:cs typeface="B Nazanin" panose="00000400000000000000" pitchFamily="2" charset="-78"/>
              </a:rPr>
              <a:t>.</a:t>
            </a:r>
            <a:r>
              <a:rPr lang="ar-SA" sz="2000" dirty="0" smtClean="0">
                <a:cs typeface="B Nazanin" panose="00000400000000000000" pitchFamily="2" charset="-78"/>
              </a:rPr>
              <a:t>استحکام </a:t>
            </a:r>
            <a:r>
              <a:rPr lang="ar-SA" sz="2000" dirty="0">
                <a:cs typeface="B Nazanin" panose="00000400000000000000" pitchFamily="2" charset="-78"/>
              </a:rPr>
              <a:t>کششی این آلیاژها از ۴۰ تا</a:t>
            </a:r>
            <a:r>
              <a:rPr lang="en-US" sz="2000" dirty="0" err="1">
                <a:cs typeface="B Nazanin" panose="00000400000000000000" pitchFamily="2" charset="-78"/>
              </a:rPr>
              <a:t>KSi</a:t>
            </a:r>
            <a:r>
              <a:rPr lang="en-US" sz="2000" dirty="0">
                <a:cs typeface="B Nazanin" panose="00000400000000000000" pitchFamily="2" charset="-78"/>
              </a:rPr>
              <a:t> </a:t>
            </a:r>
            <a:r>
              <a:rPr lang="ar-SA" sz="2000" dirty="0">
                <a:cs typeface="B Nazanin" panose="00000400000000000000" pitchFamily="2" charset="-78"/>
              </a:rPr>
              <a:t> ۵۶ در شرایط آنیل متغیر است از آنجا که حلالیت سیلیسیم در مس ذاتاً كاهش نمی یابد این آلیاژها نمی توانند رسوب سخت شوند</a:t>
            </a:r>
            <a:r>
              <a:rPr lang="en-US" sz="2000" dirty="0" smtClean="0">
                <a:cs typeface="B Nazanin" panose="00000400000000000000" pitchFamily="2" charset="-78"/>
              </a:rPr>
              <a:t>.</a:t>
            </a:r>
            <a:endParaRPr lang="fa-IR" sz="2000" dirty="0" smtClean="0">
              <a:cs typeface="B Nazanin" panose="00000400000000000000" pitchFamily="2" charset="-78"/>
            </a:endParaRPr>
          </a:p>
          <a:p>
            <a:pPr>
              <a:lnSpc>
                <a:spcPct val="150000"/>
              </a:lnSpc>
            </a:pPr>
            <a:r>
              <a:rPr lang="fa-IR" sz="2000" b="1" dirty="0" smtClean="0">
                <a:cs typeface="B Nazanin" panose="00000400000000000000" pitchFamily="2" charset="-78"/>
              </a:rPr>
              <a:t>آلیاژهای مس - برلیوم:</a:t>
            </a:r>
          </a:p>
          <a:p>
            <a:pPr>
              <a:lnSpc>
                <a:spcPct val="150000"/>
              </a:lnSpc>
            </a:pPr>
            <a:r>
              <a:rPr lang="fa-IR" sz="2000" b="1" dirty="0" smtClean="0">
                <a:cs typeface="B Nazanin" panose="00000400000000000000" pitchFamily="2" charset="-78"/>
              </a:rPr>
              <a:t>ترکیب شیمیانی و کاربرد:</a:t>
            </a:r>
          </a:p>
          <a:p>
            <a:pPr>
              <a:lnSpc>
                <a:spcPct val="200000"/>
              </a:lnSpc>
            </a:pPr>
            <a:r>
              <a:rPr lang="fa-IR" sz="2000" dirty="0" smtClean="0">
                <a:cs typeface="B Nazanin" panose="00000400000000000000" pitchFamily="2" charset="-78"/>
              </a:rPr>
              <a:t>آلیاژهای مس - برليوم تجاری شامل 0/6 تا ۲ درصد برلیوم بوده و 0/2 تا 2/5درصد کبالت به آنها افزوده می شود این آلیاژها رسوب سختی پذیر بوده و می توانند با عملیات حرارتی به استحکام کششی بالایی حدود </a:t>
            </a:r>
            <a:r>
              <a:rPr lang="en-US" sz="2000" dirty="0" err="1" smtClean="0">
                <a:cs typeface="B Nazanin" panose="00000400000000000000" pitchFamily="2" charset="-78"/>
              </a:rPr>
              <a:t>KSi</a:t>
            </a:r>
            <a:r>
              <a:rPr lang="fa-IR" sz="2000" dirty="0" smtClean="0">
                <a:cs typeface="B Nazanin" panose="00000400000000000000" pitchFamily="2" charset="-78"/>
              </a:rPr>
              <a:t>۲۱۲ که بالاترین استحکام در آلیاژهای مس تجاری است دست یابند. </a:t>
            </a:r>
            <a:endParaRPr lang="en-US" sz="2000" dirty="0" smtClean="0">
              <a:cs typeface="B Nazanin" panose="00000400000000000000" pitchFamily="2" charset="-78"/>
            </a:endParaRPr>
          </a:p>
          <a:p>
            <a:endParaRPr lang="fa-IR" dirty="0"/>
          </a:p>
        </p:txBody>
      </p:sp>
      <p:sp>
        <p:nvSpPr>
          <p:cNvPr id="7" name="Slide Number Placeholder 6"/>
          <p:cNvSpPr>
            <a:spLocks noGrp="1"/>
          </p:cNvSpPr>
          <p:nvPr>
            <p:ph type="sldNum" sz="quarter" idx="12"/>
          </p:nvPr>
        </p:nvSpPr>
        <p:spPr/>
        <p:txBody>
          <a:bodyPr/>
          <a:lstStyle/>
          <a:p>
            <a:fld id="{B7C45806-68C5-47F4-BFB1-7E9C0680A4DF}" type="slidenum">
              <a:rPr lang="fa-IR" smtClean="0"/>
              <a:t>32</a:t>
            </a:fld>
            <a:endParaRPr lang="fa-IR"/>
          </a:p>
        </p:txBody>
      </p:sp>
    </p:spTree>
    <p:extLst>
      <p:ext uri="{BB962C8B-B14F-4D97-AF65-F5344CB8AC3E}">
        <p14:creationId xmlns:p14="http://schemas.microsoft.com/office/powerpoint/2010/main" val="949482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539496"/>
            <a:ext cx="8645051" cy="5705856"/>
          </a:xfrm>
        </p:spPr>
      </p:pic>
      <p:sp>
        <p:nvSpPr>
          <p:cNvPr id="4" name="Slide Number Placeholder 3"/>
          <p:cNvSpPr>
            <a:spLocks noGrp="1"/>
          </p:cNvSpPr>
          <p:nvPr>
            <p:ph type="sldNum" sz="quarter" idx="12"/>
          </p:nvPr>
        </p:nvSpPr>
        <p:spPr/>
        <p:txBody>
          <a:bodyPr/>
          <a:lstStyle/>
          <a:p>
            <a:fld id="{B7C45806-68C5-47F4-BFB1-7E9C0680A4DF}" type="slidenum">
              <a:rPr lang="fa-IR" smtClean="0"/>
              <a:t>33</a:t>
            </a:fld>
            <a:endParaRPr lang="fa-IR"/>
          </a:p>
        </p:txBody>
      </p:sp>
    </p:spTree>
    <p:extLst>
      <p:ext uri="{BB962C8B-B14F-4D97-AF65-F5344CB8AC3E}">
        <p14:creationId xmlns:p14="http://schemas.microsoft.com/office/powerpoint/2010/main" val="2524732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2468880" y="101600"/>
            <a:ext cx="9414935" cy="6524863"/>
          </a:xfrm>
          <a:prstGeom prst="rect">
            <a:avLst/>
          </a:prstGeom>
          <a:noFill/>
        </p:spPr>
        <p:txBody>
          <a:bodyPr wrap="square" rtlCol="1">
            <a:spAutoFit/>
          </a:bodyPr>
          <a:lstStyle/>
          <a:p>
            <a:pPr algn="just">
              <a:lnSpc>
                <a:spcPct val="200000"/>
              </a:lnSpc>
            </a:pPr>
            <a:r>
              <a:rPr lang="ar-SA" sz="2000" dirty="0">
                <a:cs typeface="B Nazanin" panose="00000400000000000000" pitchFamily="2" charset="-78"/>
              </a:rPr>
              <a:t>در جدول ۷-۲ ترکیب، خواص و کاربرد چند نوع آلیاژ مس - برلیوم انتخابی لیست شده است. آلیاژهای مس - برلیوم برای ابزارهایی که نیاز به سختی بالا و خواص غیر جرقه زنی جهت کاربرد در صنایع شیمیایی دارند مورد استفاده قرار می گیرند. مقاومت به خستگی و خوردگی و استحکام این آلیاژها، آنها را مفید برای فنرها، دنده ها، دیافراگم ها و دریچه ها نموده است همچنین جهت اتصالات الکتریکی و قالب برای فرم دادن پلاستیکها استفاده میشوند دارای قیمت بالا هستند حتی اگر این آلیاژدا فقط شامل کمی برلیوم باشند</a:t>
            </a:r>
            <a:r>
              <a:rPr lang="en-US" sz="2000" dirty="0">
                <a:cs typeface="B Nazanin" panose="00000400000000000000" pitchFamily="2" charset="-78"/>
              </a:rPr>
              <a:t>. </a:t>
            </a:r>
          </a:p>
          <a:p>
            <a:pPr>
              <a:lnSpc>
                <a:spcPct val="200000"/>
              </a:lnSpc>
            </a:pPr>
            <a:r>
              <a:rPr lang="ar-SA" sz="2000" b="1" dirty="0">
                <a:cs typeface="B Nazanin" panose="00000400000000000000" pitchFamily="2" charset="-78"/>
              </a:rPr>
              <a:t>ساختمان:</a:t>
            </a:r>
            <a:endParaRPr lang="en-US" sz="2000" b="1" dirty="0">
              <a:cs typeface="B Nazanin" panose="00000400000000000000" pitchFamily="2" charset="-78"/>
            </a:endParaRPr>
          </a:p>
          <a:p>
            <a:pPr>
              <a:lnSpc>
                <a:spcPct val="200000"/>
              </a:lnSpc>
            </a:pPr>
            <a:r>
              <a:rPr lang="ar-SA" sz="2000" dirty="0">
                <a:cs typeface="B Nazanin" panose="00000400000000000000" pitchFamily="2" charset="-78"/>
              </a:rPr>
              <a:t>بر اساس دیاگرام نازی برای سیستم</a:t>
            </a:r>
            <a:r>
              <a:rPr lang="en-US" sz="2000" dirty="0">
                <a:cs typeface="B Nazanin" panose="00000400000000000000" pitchFamily="2" charset="-78"/>
              </a:rPr>
              <a:t> Cu-Be </a:t>
            </a:r>
            <a:r>
              <a:rPr lang="ar-SA" sz="2000" dirty="0">
                <a:cs typeface="B Nazanin" panose="00000400000000000000" pitchFamily="2" charset="-78"/>
              </a:rPr>
              <a:t>ماکزیمم حلالیت جامد برلیوم در مس 7/۲ درصد می باشد که در ۸۶۶ درجه سانتیگراد رخ می دهد شکل ۲۰-۲ آلیاژهای مس - برليوم با حدود ۲ درصد برلیوم رسوب سختی پذیر می باشند. از آنجا که یک کاهش سریع در حلالیت جامد از 7/۲ درصد در ۸۶۶ درجه سانتیگراد به کمتر از </a:t>
            </a:r>
            <a:r>
              <a:rPr lang="en-US" sz="2000" dirty="0" smtClean="0">
                <a:cs typeface="B Nazanin" panose="00000400000000000000" pitchFamily="2" charset="-78"/>
              </a:rPr>
              <a:t>0.5</a:t>
            </a:r>
            <a:r>
              <a:rPr lang="ar-SA" sz="2000" dirty="0" smtClean="0">
                <a:cs typeface="B Nazanin" panose="00000400000000000000" pitchFamily="2" charset="-78"/>
              </a:rPr>
              <a:t> </a:t>
            </a:r>
            <a:r>
              <a:rPr lang="ar-SA" sz="2000" dirty="0">
                <a:cs typeface="B Nazanin" panose="00000400000000000000" pitchFamily="2" charset="-78"/>
              </a:rPr>
              <a:t>درصد در دمای اتاق وجود داشته و نیز یک رسوب نیمه پایدار کوهیرنت در مدت پیری در دماهای کمتر تشکیل می شود</a:t>
            </a:r>
            <a:r>
              <a:rPr lang="en-US" sz="2000" dirty="0">
                <a:cs typeface="B Nazanin" panose="00000400000000000000" pitchFamily="2" charset="-78"/>
              </a:rPr>
              <a:t>.</a:t>
            </a:r>
          </a:p>
          <a:p>
            <a:endParaRPr lang="fa-IR" dirty="0"/>
          </a:p>
        </p:txBody>
      </p:sp>
      <p:sp>
        <p:nvSpPr>
          <p:cNvPr id="7" name="Slide Number Placeholder 6"/>
          <p:cNvSpPr>
            <a:spLocks noGrp="1"/>
          </p:cNvSpPr>
          <p:nvPr>
            <p:ph type="sldNum" sz="quarter" idx="12"/>
          </p:nvPr>
        </p:nvSpPr>
        <p:spPr/>
        <p:txBody>
          <a:bodyPr/>
          <a:lstStyle/>
          <a:p>
            <a:fld id="{B7C45806-68C5-47F4-BFB1-7E9C0680A4DF}" type="slidenum">
              <a:rPr lang="fa-IR" smtClean="0"/>
              <a:t>34</a:t>
            </a:fld>
            <a:endParaRPr lang="fa-IR"/>
          </a:p>
        </p:txBody>
      </p:sp>
    </p:spTree>
    <p:extLst>
      <p:ext uri="{BB962C8B-B14F-4D97-AF65-F5344CB8AC3E}">
        <p14:creationId xmlns:p14="http://schemas.microsoft.com/office/powerpoint/2010/main" val="1729932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311579" y="162560"/>
                <a:ext cx="10595941" cy="5601533"/>
              </a:xfrm>
              <a:prstGeom prst="rect">
                <a:avLst/>
              </a:prstGeom>
              <a:noFill/>
            </p:spPr>
            <p:txBody>
              <a:bodyPr wrap="square" rtlCol="1">
                <a:spAutoFit/>
              </a:bodyPr>
              <a:lstStyle/>
              <a:p>
                <a:pPr algn="just">
                  <a:lnSpc>
                    <a:spcPct val="200000"/>
                  </a:lnSpc>
                </a:pPr>
                <a:r>
                  <a:rPr lang="ar-SA" sz="2000" b="1" dirty="0">
                    <a:cs typeface="B Nazanin" panose="00000400000000000000" pitchFamily="2" charset="-78"/>
                  </a:rPr>
                  <a:t>میکرو ساختار:</a:t>
                </a:r>
                <a:endParaRPr lang="en-US" sz="2000" b="1" dirty="0">
                  <a:cs typeface="B Nazanin" panose="00000400000000000000" pitchFamily="2" charset="-78"/>
                </a:endParaRPr>
              </a:p>
              <a:p>
                <a:pPr algn="just">
                  <a:lnSpc>
                    <a:spcPct val="150000"/>
                  </a:lnSpc>
                </a:pPr>
                <a:r>
                  <a:rPr lang="ar-SA" sz="2000" dirty="0">
                    <a:cs typeface="B Nazanin" panose="00000400000000000000" pitchFamily="2" charset="-78"/>
                  </a:rPr>
                  <a:t>تسلسل رسوبات در سیستم مس -2% برلیوم به صورت زیر نشانداده شده است.</a:t>
                </a:r>
                <a:endParaRPr lang="en-US" sz="2000" dirty="0">
                  <a:cs typeface="B Nazanin" panose="00000400000000000000" pitchFamily="2" charset="-78"/>
                </a:endParaRPr>
              </a:p>
              <a:p>
                <a:pPr algn="just">
                  <a:lnSpc>
                    <a:spcPct val="150000"/>
                  </a:lnSpc>
                </a:pPr>
                <a:r>
                  <a:rPr lang="ar-SA" sz="2000" dirty="0">
                    <a:cs typeface="B Nazanin" panose="00000400000000000000" pitchFamily="2" charset="-78"/>
                  </a:rPr>
                  <a:t>منظم </a:t>
                </a:r>
                <a:r>
                  <a:rPr lang="en-US" sz="2000" dirty="0" err="1">
                    <a:cs typeface="B Nazanin" panose="00000400000000000000" pitchFamily="2" charset="-78"/>
                  </a:rPr>
                  <a:t>CuBe</a:t>
                </a:r>
                <a:r>
                  <a:rPr lang="en-US" sz="2000" dirty="0">
                    <a:cs typeface="B Nazanin" panose="00000400000000000000" pitchFamily="2" charset="-78"/>
                  </a:rPr>
                  <a:t>-Bcc </a:t>
                </a:r>
                <a14:m>
                  <m:oMath xmlns:m="http://schemas.openxmlformats.org/officeDocument/2006/math">
                    <m:r>
                      <a:rPr lang="en-US" sz="2000" i="1" smtClean="0">
                        <a:latin typeface="Cambria Math" panose="02040503050406030204" pitchFamily="18" charset="0"/>
                        <a:ea typeface="Cambria Math" panose="02040503050406030204" pitchFamily="18" charset="0"/>
                        <a:cs typeface="B Nazanin" panose="00000400000000000000" pitchFamily="2" charset="-78"/>
                      </a:rPr>
                      <m:t>𝛾</m:t>
                    </m:r>
                  </m:oMath>
                </a14:m>
                <a:r>
                  <a:rPr lang="fa-IR" sz="2000" dirty="0" smtClean="0">
                    <a:cs typeface="B Nazanin" panose="00000400000000000000" pitchFamily="2" charset="-78"/>
                  </a:rPr>
                  <a:t>--- </a:t>
                </a:r>
                <a:r>
                  <a:rPr lang="ar-SA" sz="2000" dirty="0">
                    <a:cs typeface="B Nazanin" panose="00000400000000000000" pitchFamily="2" charset="-78"/>
                  </a:rPr>
                  <a:t>میله ی صفحه ای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B Nazanin" panose="00000400000000000000" pitchFamily="2" charset="-78"/>
                      </a:rPr>
                      <m:t>𝛾</m:t>
                    </m:r>
                  </m:oMath>
                </a14:m>
                <a:r>
                  <a:rPr lang="en-US" sz="2000" dirty="0">
                    <a:cs typeface="B Nazanin" panose="00000400000000000000" pitchFamily="2" charset="-78"/>
                  </a:rPr>
                  <a:t> BCT </a:t>
                </a:r>
                <a:r>
                  <a:rPr lang="ar-SA" sz="2000" dirty="0">
                    <a:cs typeface="B Nazanin" panose="00000400000000000000" pitchFamily="2" charset="-78"/>
                  </a:rPr>
                  <a:t> --- نواحی </a:t>
                </a:r>
                <a:r>
                  <a:rPr lang="en-US" sz="2000" dirty="0">
                    <a:cs typeface="B Nazanin" panose="00000400000000000000" pitchFamily="2" charset="-78"/>
                  </a:rPr>
                  <a:t>GP</a:t>
                </a:r>
                <a:r>
                  <a:rPr lang="fa-IR" sz="2000" dirty="0">
                    <a:cs typeface="B Nazanin" panose="00000400000000000000" pitchFamily="2" charset="-78"/>
                  </a:rPr>
                  <a:t> (صفحات مسطح) </a:t>
                </a:r>
                <a:r>
                  <a:rPr lang="ar-SA" sz="2000" dirty="0">
                    <a:cs typeface="B Nazanin" panose="00000400000000000000" pitchFamily="2" charset="-78"/>
                  </a:rPr>
                  <a:t>--- محلول جامد فوق اشباع</a:t>
                </a:r>
                <a:endParaRPr lang="en-US" sz="2000" dirty="0">
                  <a:cs typeface="B Nazanin" panose="00000400000000000000" pitchFamily="2" charset="-78"/>
                </a:endParaRPr>
              </a:p>
              <a:p>
                <a:pPr algn="just">
                  <a:lnSpc>
                    <a:spcPct val="150000"/>
                  </a:lnSpc>
                </a:pPr>
                <a:r>
                  <a:rPr lang="ar-SA" sz="2000" dirty="0">
                    <a:cs typeface="B Nazanin" panose="00000400000000000000" pitchFamily="2" charset="-78"/>
                  </a:rPr>
                  <a:t>نواحی</a:t>
                </a:r>
                <a:r>
                  <a:rPr lang="en-US" sz="2000" dirty="0">
                    <a:cs typeface="B Nazanin" panose="00000400000000000000" pitchFamily="2" charset="-78"/>
                  </a:rPr>
                  <a:t> GP </a:t>
                </a:r>
                <a:r>
                  <a:rPr lang="ar-SA" sz="2000" dirty="0">
                    <a:cs typeface="B Nazanin" panose="00000400000000000000" pitchFamily="2" charset="-78"/>
                  </a:rPr>
                  <a:t>در آلبازهای مس 2% برليوم صفحات تک لایه ای هستند که بطور </a:t>
                </a:r>
                <a:r>
                  <a:rPr lang="ar-SA" sz="2000" dirty="0" smtClean="0">
                    <a:cs typeface="B Nazanin" panose="00000400000000000000" pitchFamily="2" charset="-78"/>
                  </a:rPr>
                  <a:t>کوهیر</a:t>
                </a:r>
                <a:r>
                  <a:rPr lang="fa-IR" sz="2000" dirty="0" smtClean="0">
                    <a:cs typeface="B Nazanin" panose="00000400000000000000" pitchFamily="2" charset="-78"/>
                  </a:rPr>
                  <a:t>ن</a:t>
                </a:r>
                <a:r>
                  <a:rPr lang="ar-SA" sz="2000" dirty="0" smtClean="0">
                    <a:cs typeface="B Nazanin" panose="00000400000000000000" pitchFamily="2" charset="-78"/>
                  </a:rPr>
                  <a:t>ت </a:t>
                </a:r>
                <a:r>
                  <a:rPr lang="ar-SA" sz="2000" dirty="0">
                    <a:cs typeface="B Nazanin" panose="00000400000000000000" pitchFamily="2" charset="-78"/>
                  </a:rPr>
                  <a:t>روی صفحات زمینه (۱۰۰) تشکیل می شوند اندازه این نواحی می توانند بسته به زمان و دمای پیری تغییر کنند. این نواحی با ۱۰ تا 3۰ آنگستروم قطر و ۲ تا ۳ آنگستروم ضخامت بعد از ۱۰۰ ساعت پیری در ۱۰۰ درجه سانتیگرابر با ۷۰ آنگستروم قطر و ۱ تا ۳ اتم ضخامت بعد از ۱ ساعت پیری در ۱۹۸ درجه سانتیگراد بوجود می آیند. نواحی</a:t>
                </a:r>
                <a:r>
                  <a:rPr lang="en-US" sz="2000" dirty="0">
                    <a:cs typeface="B Nazanin" panose="00000400000000000000" pitchFamily="2" charset="-78"/>
                  </a:rPr>
                  <a:t> GP </a:t>
                </a:r>
                <a:r>
                  <a:rPr lang="ar-SA" sz="2000" dirty="0">
                    <a:cs typeface="B Nazanin" panose="00000400000000000000" pitchFamily="2" charset="-78"/>
                  </a:rPr>
                  <a:t>در یک آلیاژ مس -۲٪ برليوم بوسیله پیری بمدت 1 ساعت در ۱۹۸ درجه سانتیگراد ایجاد می شوند</a:t>
                </a:r>
                <a:r>
                  <a:rPr lang="en-US" sz="2000" dirty="0" smtClean="0">
                    <a:cs typeface="B Nazanin" panose="00000400000000000000" pitchFamily="2" charset="-78"/>
                  </a:rPr>
                  <a:t>. </a:t>
                </a:r>
                <a:r>
                  <a:rPr lang="ar-SA" sz="2000" dirty="0" smtClean="0">
                    <a:cs typeface="B Nazanin" panose="00000400000000000000" pitchFamily="2" charset="-78"/>
                  </a:rPr>
                  <a:t>شکل 21-2</a:t>
                </a:r>
                <a:endParaRPr lang="en-US" sz="2000" dirty="0" smtClean="0">
                  <a:cs typeface="B Nazanin" panose="00000400000000000000" pitchFamily="2" charset="-78"/>
                </a:endParaRPr>
              </a:p>
              <a:p>
                <a:pPr algn="just">
                  <a:lnSpc>
                    <a:spcPct val="150000"/>
                  </a:lnSpc>
                </a:pPr>
                <a:r>
                  <a:rPr lang="ar-SA" sz="2000" dirty="0" smtClean="0">
                    <a:cs typeface="B Nazanin" panose="00000400000000000000" pitchFamily="2" charset="-78"/>
                  </a:rPr>
                  <a:t>پیری </a:t>
                </a:r>
                <a:r>
                  <a:rPr lang="ar-SA" sz="2000" dirty="0">
                    <a:cs typeface="B Nazanin" panose="00000400000000000000" pitchFamily="2" charset="-78"/>
                  </a:rPr>
                  <a:t>بیشترموجب </a:t>
                </a:r>
                <a:r>
                  <a:rPr lang="ar-SA" sz="2000" dirty="0" smtClean="0">
                    <a:cs typeface="B Nazanin" panose="00000400000000000000" pitchFamily="2" charset="-78"/>
                  </a:rPr>
                  <a:t>تشکیل </a:t>
                </a:r>
                <a:r>
                  <a:rPr lang="fa-IR" sz="2000" dirty="0">
                    <a:cs typeface="B Nazanin" panose="00000400000000000000" pitchFamily="2" charset="-78"/>
                  </a:rPr>
                  <a:t>ر</a:t>
                </a:r>
                <a:r>
                  <a:rPr lang="ar-SA" sz="2000" dirty="0">
                    <a:cs typeface="B Nazanin" panose="00000400000000000000" pitchFamily="2" charset="-78"/>
                  </a:rPr>
                  <a:t>سوبات بطور جزنی کوهيرنت میانی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B Nazanin" panose="00000400000000000000" pitchFamily="2" charset="-78"/>
                      </a:rPr>
                      <m:t>𝛾</m:t>
                    </m:r>
                  </m:oMath>
                </a14:m>
                <a:r>
                  <a:rPr lang="en-US" sz="2000" dirty="0">
                    <a:cs typeface="B Nazanin" panose="00000400000000000000" pitchFamily="2" charset="-78"/>
                  </a:rPr>
                  <a:t>  </a:t>
                </a:r>
                <a:r>
                  <a:rPr lang="ar-SA" sz="2000" dirty="0">
                    <a:cs typeface="B Nazanin" panose="00000400000000000000" pitchFamily="2" charset="-78"/>
                  </a:rPr>
                  <a:t>را که روی نواحی </a:t>
                </a:r>
                <a:r>
                  <a:rPr lang="en-US" sz="2000" dirty="0">
                    <a:cs typeface="B Nazanin" panose="00000400000000000000" pitchFamily="2" charset="-78"/>
                  </a:rPr>
                  <a:t> GP</a:t>
                </a:r>
                <a:r>
                  <a:rPr lang="ar-SA" sz="2000" dirty="0">
                    <a:cs typeface="B Nazanin" panose="00000400000000000000" pitchFamily="2" charset="-78"/>
                  </a:rPr>
                  <a:t>جوانه میزنند در بالای حد حلاليت جامد نواحی</a:t>
                </a:r>
                <a:r>
                  <a:rPr lang="en-US" sz="2000" dirty="0">
                    <a:cs typeface="B Nazanin" panose="00000400000000000000" pitchFamily="2" charset="-78"/>
                  </a:rPr>
                  <a:t> GP </a:t>
                </a:r>
                <a:r>
                  <a:rPr lang="ar-SA" sz="2000" dirty="0">
                    <a:cs typeface="B Nazanin" panose="00000400000000000000" pitchFamily="2" charset="-78"/>
                  </a:rPr>
                  <a:t>که حدود ۳۲۰ درجه سانتیگراد می باشد از به طور هتروژن جوانه می زند. فاز </a:t>
                </a:r>
                <a:r>
                  <a:rPr lang="en-US" sz="2000" dirty="0">
                    <a:cs typeface="B Nazanin" panose="00000400000000000000" pitchFamily="2" charset="-78"/>
                  </a:rPr>
                  <a:t> </a:t>
                </a:r>
                <a:r>
                  <a:rPr lang="en-US" sz="2000" dirty="0" smtClean="0">
                    <a:cs typeface="B Nazanin" panose="00000400000000000000" pitchFamily="2" charset="-78"/>
                  </a:rPr>
                  <a:t>BCT </a:t>
                </a:r>
                <a14:m>
                  <m:oMath xmlns:m="http://schemas.openxmlformats.org/officeDocument/2006/math">
                    <m:r>
                      <a:rPr lang="en-US" sz="2000" i="1" dirty="0" smtClean="0">
                        <a:latin typeface="Cambria Math" panose="02040503050406030204" pitchFamily="18" charset="0"/>
                        <a:ea typeface="Cambria Math" panose="02040503050406030204" pitchFamily="18" charset="0"/>
                        <a:cs typeface="B Nazanin" panose="00000400000000000000" pitchFamily="2" charset="-78"/>
                      </a:rPr>
                      <m:t>𝛾</m:t>
                    </m:r>
                  </m:oMath>
                </a14:m>
                <a:r>
                  <a:rPr lang="ar-SA" sz="2000" dirty="0">
                    <a:cs typeface="B Nazanin" panose="00000400000000000000" pitchFamily="2" charset="-78"/>
                  </a:rPr>
                  <a:t>می باشد. در ابتدای تشکیل </a:t>
                </a:r>
                <a14:m>
                  <m:oMath xmlns:m="http://schemas.openxmlformats.org/officeDocument/2006/math">
                    <m:r>
                      <a:rPr lang="ar-SA" sz="2000" i="1" smtClean="0">
                        <a:latin typeface="Cambria Math" panose="02040503050406030204" pitchFamily="18" charset="0"/>
                        <a:ea typeface="Cambria Math" panose="02040503050406030204" pitchFamily="18" charset="0"/>
                        <a:cs typeface="B Nazanin" panose="00000400000000000000" pitchFamily="2" charset="-78"/>
                      </a:rPr>
                      <m:t>𝛾</m:t>
                    </m:r>
                  </m:oMath>
                </a14:m>
                <a:r>
                  <a:rPr lang="en-US" sz="2000" dirty="0" smtClean="0">
                    <a:cs typeface="B Nazanin" panose="00000400000000000000" pitchFamily="2" charset="-78"/>
                  </a:rPr>
                  <a:t> </a:t>
                </a:r>
                <a:r>
                  <a:rPr lang="ar-SA" sz="2000" dirty="0">
                    <a:cs typeface="B Nazanin" panose="00000400000000000000" pitchFamily="2" charset="-78"/>
                  </a:rPr>
                  <a:t>هر دو </a:t>
                </a:r>
                <a14:m>
                  <m:oMath xmlns:m="http://schemas.openxmlformats.org/officeDocument/2006/math">
                    <m:r>
                      <a:rPr lang="en-US" sz="2000" i="1" dirty="0">
                        <a:latin typeface="Cambria Math" panose="02040503050406030204" pitchFamily="18" charset="0"/>
                        <a:ea typeface="Cambria Math" panose="02040503050406030204" pitchFamily="18" charset="0"/>
                        <a:cs typeface="B Nazanin" panose="00000400000000000000" pitchFamily="2" charset="-78"/>
                      </a:rPr>
                      <m:t>𝛾</m:t>
                    </m:r>
                  </m:oMath>
                </a14:m>
                <a:r>
                  <a:rPr lang="en-US" sz="2000" dirty="0">
                    <a:cs typeface="B Nazanin" panose="00000400000000000000" pitchFamily="2" charset="-78"/>
                  </a:rPr>
                  <a:t> </a:t>
                </a:r>
                <a:r>
                  <a:rPr lang="ar-SA" sz="2000" dirty="0">
                    <a:cs typeface="B Nazanin" panose="00000400000000000000" pitchFamily="2" charset="-78"/>
                  </a:rPr>
                  <a:t>و نواحی</a:t>
                </a:r>
                <a:r>
                  <a:rPr lang="en-US" sz="2000" dirty="0">
                    <a:cs typeface="B Nazanin" panose="00000400000000000000" pitchFamily="2" charset="-78"/>
                  </a:rPr>
                  <a:t> GP </a:t>
                </a:r>
                <a:r>
                  <a:rPr lang="ar-SA" sz="2000" dirty="0">
                    <a:cs typeface="B Nazanin" panose="00000400000000000000" pitchFamily="2" charset="-78"/>
                  </a:rPr>
                  <a:t>حضور دارند تشکیل </a:t>
                </a:r>
                <a14:m>
                  <m:oMath xmlns:m="http://schemas.openxmlformats.org/officeDocument/2006/math">
                    <m:r>
                      <a:rPr lang="en-US" sz="2000" i="1" dirty="0">
                        <a:latin typeface="Cambria Math" panose="02040503050406030204" pitchFamily="18" charset="0"/>
                        <a:ea typeface="Cambria Math" panose="02040503050406030204" pitchFamily="18" charset="0"/>
                        <a:cs typeface="B Nazanin" panose="00000400000000000000" pitchFamily="2" charset="-78"/>
                      </a:rPr>
                      <m:t>𝛾</m:t>
                    </m:r>
                    <m:r>
                      <a:rPr lang="en-US" sz="2000" i="1" dirty="0">
                        <a:latin typeface="Cambria Math" panose="02040503050406030204" pitchFamily="18" charset="0"/>
                        <a:ea typeface="Cambria Math" panose="02040503050406030204" pitchFamily="18" charset="0"/>
                        <a:cs typeface="B Nazanin" panose="00000400000000000000" pitchFamily="2" charset="-78"/>
                      </a:rPr>
                      <m:t> </m:t>
                    </m:r>
                  </m:oMath>
                </a14:m>
                <a:r>
                  <a:rPr lang="ar-SA" sz="2000" dirty="0">
                    <a:cs typeface="B Nazanin" panose="00000400000000000000" pitchFamily="2" charset="-78"/>
                  </a:rPr>
                  <a:t>با نرم شدن آلياژ در مدت پیری همراه می شود</a:t>
                </a:r>
                <a:r>
                  <a:rPr lang="en-US" sz="2000" dirty="0">
                    <a:cs typeface="B Nazanin" panose="00000400000000000000" pitchFamily="2" charset="-78"/>
                  </a:rPr>
                  <a:t>.</a:t>
                </a:r>
              </a:p>
              <a:p>
                <a:endParaRPr lang="fa-IR" dirty="0"/>
              </a:p>
            </p:txBody>
          </p:sp>
        </mc:Choice>
        <mc:Fallback xmlns="">
          <p:sp>
            <p:nvSpPr>
              <p:cNvPr id="6" name="TextBox 5"/>
              <p:cNvSpPr txBox="1">
                <a:spLocks noRot="1" noChangeAspect="1" noMove="1" noResize="1" noEditPoints="1" noAdjustHandles="1" noChangeArrowheads="1" noChangeShapeType="1" noTextEdit="1"/>
              </p:cNvSpPr>
              <p:nvPr/>
            </p:nvSpPr>
            <p:spPr>
              <a:xfrm>
                <a:off x="1311579" y="162560"/>
                <a:ext cx="10595941" cy="5601533"/>
              </a:xfrm>
              <a:prstGeom prst="rect">
                <a:avLst/>
              </a:prstGeom>
              <a:blipFill rotWithShape="0">
                <a:blip r:embed="rId2"/>
                <a:stretch>
                  <a:fillRect l="-1151" r="-633"/>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B7C45806-68C5-47F4-BFB1-7E9C0680A4DF}" type="slidenum">
              <a:rPr lang="fa-IR" smtClean="0"/>
              <a:t>35</a:t>
            </a:fld>
            <a:endParaRPr lang="fa-IR"/>
          </a:p>
        </p:txBody>
      </p:sp>
    </p:spTree>
    <p:extLst>
      <p:ext uri="{BB962C8B-B14F-4D97-AF65-F5344CB8AC3E}">
        <p14:creationId xmlns:p14="http://schemas.microsoft.com/office/powerpoint/2010/main" val="1448073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1952" y="246888"/>
            <a:ext cx="8229600" cy="6080760"/>
          </a:xfrm>
        </p:spPr>
      </p:pic>
      <p:sp>
        <p:nvSpPr>
          <p:cNvPr id="4" name="Slide Number Placeholder 3"/>
          <p:cNvSpPr>
            <a:spLocks noGrp="1"/>
          </p:cNvSpPr>
          <p:nvPr>
            <p:ph type="sldNum" sz="quarter" idx="12"/>
          </p:nvPr>
        </p:nvSpPr>
        <p:spPr/>
        <p:txBody>
          <a:bodyPr/>
          <a:lstStyle/>
          <a:p>
            <a:fld id="{B7C45806-68C5-47F4-BFB1-7E9C0680A4DF}" type="slidenum">
              <a:rPr lang="fa-IR" smtClean="0"/>
              <a:t>36</a:t>
            </a:fld>
            <a:endParaRPr lang="fa-IR"/>
          </a:p>
        </p:txBody>
      </p:sp>
    </p:spTree>
    <p:extLst>
      <p:ext uri="{BB962C8B-B14F-4D97-AF65-F5344CB8AC3E}">
        <p14:creationId xmlns:p14="http://schemas.microsoft.com/office/powerpoint/2010/main" val="1734505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2011680" y="152400"/>
                <a:ext cx="9865360" cy="6863417"/>
              </a:xfrm>
              <a:prstGeom prst="rect">
                <a:avLst/>
              </a:prstGeom>
              <a:noFill/>
            </p:spPr>
            <p:txBody>
              <a:bodyPr wrap="square" rtlCol="1">
                <a:spAutoFit/>
              </a:bodyPr>
              <a:lstStyle/>
              <a:p>
                <a:pPr>
                  <a:lnSpc>
                    <a:spcPct val="200000"/>
                  </a:lnSpc>
                </a:pPr>
                <a:r>
                  <a:rPr lang="ar-SA" sz="2000" dirty="0">
                    <a:cs typeface="B Nazanin" panose="00000400000000000000" pitchFamily="2" charset="-78"/>
                  </a:rPr>
                  <a:t>افزایش دمای پیری تا بالای ۳۶۰ درجه سانتیگراد فاز مس - برليوم، </a:t>
                </a:r>
                <a:r>
                  <a:rPr lang="en-US" sz="2000" dirty="0">
                    <a:cs typeface="B Nazanin" panose="00000400000000000000" pitchFamily="2" charset="-78"/>
                  </a:rPr>
                  <a:t> Bcc </a:t>
                </a:r>
                <a:r>
                  <a:rPr lang="ar-SA" sz="2000" dirty="0">
                    <a:cs typeface="B Nazanin" panose="00000400000000000000" pitchFamily="2" charset="-78"/>
                  </a:rPr>
                  <a:t>منظم تعادلی را بوجود می آورد. که بوسیله یک استحاله فازی غير منقطع رشد نموده تا تشکیل یک ساختمان نوع یوتکتوئید را بدهد. شكل (۲-2۲) رسوب </a:t>
                </a:r>
                <a:r>
                  <a:rPr lang="en-US" sz="2000" dirty="0">
                    <a:cs typeface="B Nazanin" panose="00000400000000000000" pitchFamily="2" charset="-78"/>
                  </a:rPr>
                  <a:t>y </a:t>
                </a:r>
                <a:r>
                  <a:rPr lang="ar-SA" sz="2000" dirty="0">
                    <a:cs typeface="B Nazanin" panose="00000400000000000000" pitchFamily="2" charset="-78"/>
                  </a:rPr>
                  <a:t>منقطع در مرز دانه ها جوانه زده و بتدریج در سراسر دانه ها گسترش می یابد. بطوریکه بعد از ۱۶ ساعت در ۴۰۰ درجه سانتیگراد کل میکرو ساختار از نوع يوتكتوئید است. فاز </a:t>
                </a:r>
                <a14:m>
                  <m:oMath xmlns:m="http://schemas.openxmlformats.org/officeDocument/2006/math">
                    <m:r>
                      <a:rPr lang="en-US" sz="2000" i="1" dirty="0">
                        <a:latin typeface="Cambria Math" panose="02040503050406030204" pitchFamily="18" charset="0"/>
                        <a:ea typeface="Cambria Math" panose="02040503050406030204" pitchFamily="18" charset="0"/>
                        <a:cs typeface="B Nazanin" panose="00000400000000000000" pitchFamily="2" charset="-78"/>
                      </a:rPr>
                      <m:t>𝛾</m:t>
                    </m:r>
                  </m:oMath>
                </a14:m>
                <a:r>
                  <a:rPr lang="en-US" sz="2000" dirty="0">
                    <a:cs typeface="B Nazanin" panose="00000400000000000000" pitchFamily="2" charset="-78"/>
                  </a:rPr>
                  <a:t> </a:t>
                </a:r>
                <a:r>
                  <a:rPr lang="ar-SA" sz="2000" dirty="0">
                    <a:cs typeface="B Nazanin" panose="00000400000000000000" pitchFamily="2" charset="-78"/>
                  </a:rPr>
                  <a:t>که با پیر سختی همراه است موجب کاهش سختی می شود</a:t>
                </a:r>
                <a:r>
                  <a:rPr lang="ar-SA" sz="2000" dirty="0" smtClean="0">
                    <a:cs typeface="B Nazanin" panose="00000400000000000000" pitchFamily="2" charset="-78"/>
                  </a:rPr>
                  <a:t>.</a:t>
                </a:r>
                <a:endParaRPr lang="fa-IR" sz="2000" dirty="0" smtClean="0">
                  <a:cs typeface="B Nazanin" panose="00000400000000000000" pitchFamily="2" charset="-78"/>
                </a:endParaRPr>
              </a:p>
              <a:p>
                <a:pPr>
                  <a:lnSpc>
                    <a:spcPct val="200000"/>
                  </a:lnSpc>
                </a:pPr>
                <a:r>
                  <a:rPr lang="fa-IR" sz="2000" b="1" dirty="0" smtClean="0">
                    <a:cs typeface="B Nazanin" panose="00000400000000000000" pitchFamily="2" charset="-78"/>
                  </a:rPr>
                  <a:t>خواص مکانیکی:</a:t>
                </a:r>
              </a:p>
              <a:p>
                <a:pPr>
                  <a:lnSpc>
                    <a:spcPct val="200000"/>
                  </a:lnSpc>
                </a:pPr>
                <a:r>
                  <a:rPr lang="fa-IR" sz="2000" dirty="0" smtClean="0">
                    <a:cs typeface="B Nazanin" panose="00000400000000000000" pitchFamily="2" charset="-78"/>
                  </a:rPr>
                  <a:t> خواص مکانیکی آلیاژهای مس - برلیوم انتخابی در جدول ۷-۲ لیست شده است.</a:t>
                </a:r>
              </a:p>
              <a:p>
                <a:pPr>
                  <a:lnSpc>
                    <a:spcPct val="200000"/>
                  </a:lnSpc>
                </a:pPr>
                <a:r>
                  <a:rPr lang="fa-IR" sz="2000" dirty="0" smtClean="0">
                    <a:cs typeface="B Nazanin" panose="00000400000000000000" pitchFamily="2" charset="-78"/>
                  </a:rPr>
                  <a:t>این آلیازها در ۸۰۰ درجه سانتیگراد عملیات حرارتی محلولی شد، سپس در آب کوانچ و بین ۲۵۰ و ۳۳۰ درجه سانتیگراد رسوب سخت می شوند. کار سرد این آلیاژها قبل از پیری به مقدار زیادی استحکام آنها را افزایش می دهد. شكل (۲۳-۲). کار سرد غلظت عیوب را برای تشکیل نواحي </a:t>
                </a:r>
                <a:r>
                  <a:rPr lang="en-US" sz="2000" dirty="0" smtClean="0">
                    <a:cs typeface="B Nazanin" panose="00000400000000000000" pitchFamily="2" charset="-78"/>
                  </a:rPr>
                  <a:t>GP </a:t>
                </a:r>
                <a:r>
                  <a:rPr lang="fa-IR" sz="2000" dirty="0" smtClean="0">
                    <a:cs typeface="B Nazanin" panose="00000400000000000000" pitchFamily="2" charset="-78"/>
                  </a:rPr>
                  <a:t>افزایش می دهد و از این رو منتهی به دانسیته بالاتر از نواحی </a:t>
                </a:r>
                <a:r>
                  <a:rPr lang="en-US" sz="2000" dirty="0" smtClean="0">
                    <a:cs typeface="B Nazanin" panose="00000400000000000000" pitchFamily="2" charset="-78"/>
                  </a:rPr>
                  <a:t>GP </a:t>
                </a:r>
                <a:r>
                  <a:rPr lang="fa-IR" sz="2000" dirty="0" smtClean="0">
                    <a:cs typeface="B Nazanin" panose="00000400000000000000" pitchFamily="2" charset="-78"/>
                  </a:rPr>
                  <a:t>تشکیل شده می شود. بوسیله ترکیب کار سرد و سختی رسوبی استحکام کششی حدود </a:t>
                </a:r>
                <a:r>
                  <a:rPr lang="en-US" sz="2000" dirty="0" err="1" smtClean="0">
                    <a:cs typeface="B Nazanin" panose="00000400000000000000" pitchFamily="2" charset="-78"/>
                  </a:rPr>
                  <a:t>Ksi</a:t>
                </a:r>
                <a:r>
                  <a:rPr lang="fa-IR" sz="2000" dirty="0" smtClean="0">
                    <a:cs typeface="B Nazanin" panose="00000400000000000000" pitchFamily="2" charset="-78"/>
                  </a:rPr>
                  <a:t>۲۰۰ بدست می آید.</a:t>
                </a:r>
              </a:p>
              <a:p>
                <a:pPr>
                  <a:lnSpc>
                    <a:spcPct val="200000"/>
                  </a:lnSpc>
                </a:pPr>
                <a:endParaRPr lang="en-US" sz="2000" dirty="0">
                  <a:cs typeface="B Nazanin" panose="00000400000000000000" pitchFamily="2" charset="-78"/>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011680" y="152400"/>
                <a:ext cx="9865360" cy="6863417"/>
              </a:xfrm>
              <a:prstGeom prst="rect">
                <a:avLst/>
              </a:prstGeom>
              <a:blipFill rotWithShape="0">
                <a:blip r:embed="rId2"/>
                <a:stretch>
                  <a:fillRect l="-618" r="-618"/>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B7C45806-68C5-47F4-BFB1-7E9C0680A4DF}" type="slidenum">
              <a:rPr lang="fa-IR" smtClean="0"/>
              <a:t>37</a:t>
            </a:fld>
            <a:endParaRPr lang="fa-IR"/>
          </a:p>
        </p:txBody>
      </p:sp>
    </p:spTree>
    <p:extLst>
      <p:ext uri="{BB962C8B-B14F-4D97-AF65-F5344CB8AC3E}">
        <p14:creationId xmlns:p14="http://schemas.microsoft.com/office/powerpoint/2010/main" val="1659065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1239520" y="249302"/>
            <a:ext cx="10749280" cy="7140416"/>
          </a:xfrm>
          <a:prstGeom prst="rect">
            <a:avLst/>
          </a:prstGeom>
          <a:noFill/>
        </p:spPr>
        <p:txBody>
          <a:bodyPr wrap="square" rtlCol="1">
            <a:spAutoFit/>
          </a:bodyPr>
          <a:lstStyle/>
          <a:p>
            <a:pPr>
              <a:lnSpc>
                <a:spcPct val="200000"/>
              </a:lnSpc>
            </a:pPr>
            <a:r>
              <a:rPr lang="ar-SA" sz="2000" b="1" dirty="0">
                <a:cs typeface="B Nazanin" panose="00000400000000000000" pitchFamily="2" charset="-78"/>
              </a:rPr>
              <a:t>آلیاژهای مس - نیکل:</a:t>
            </a:r>
            <a:endParaRPr lang="en-US" sz="2000" b="1" dirty="0">
              <a:cs typeface="B Nazanin" panose="00000400000000000000" pitchFamily="2" charset="-78"/>
            </a:endParaRPr>
          </a:p>
          <a:p>
            <a:pPr>
              <a:lnSpc>
                <a:spcPct val="200000"/>
              </a:lnSpc>
            </a:pPr>
            <a:r>
              <a:rPr lang="ar-SA" sz="2000" dirty="0">
                <a:cs typeface="B Nazanin" panose="00000400000000000000" pitchFamily="2" charset="-78"/>
              </a:rPr>
              <a:t>نیکل به مس جهت تشکیل یک سری از آلیاژهای جامد با ۱۰، ۲۰ و ۳۰% نیکل که (کوپرونيکل) نامیده می شوند اضافه می شوند. جدول ۸-۲ ترکیب شیمایی و خواص مکانیکی و انواع کاربرد بعضی از این آلیاژها را نشان می دهد. افزودن نیکل استحکام و مقاومت به خوردگی و اکسیداسیون را افزایش میدهد</a:t>
            </a:r>
            <a:r>
              <a:rPr lang="en-US" sz="2000" dirty="0" smtClean="0">
                <a:cs typeface="B Nazanin" panose="00000400000000000000" pitchFamily="2" charset="-78"/>
              </a:rPr>
              <a:t>.</a:t>
            </a:r>
            <a:endParaRPr lang="fa-IR" sz="2000" dirty="0" smtClean="0">
              <a:cs typeface="B Nazanin" panose="00000400000000000000" pitchFamily="2" charset="-78"/>
            </a:endParaRPr>
          </a:p>
          <a:p>
            <a:pPr>
              <a:lnSpc>
                <a:spcPct val="200000"/>
              </a:lnSpc>
            </a:pPr>
            <a:r>
              <a:rPr lang="ar-SA" sz="2000" dirty="0">
                <a:cs typeface="B Nazanin" panose="00000400000000000000" pitchFamily="2" charset="-78"/>
              </a:rPr>
              <a:t>کوپرونیکل ها برای کندانسرهای دریایی و هدایت آب دریا استفاده می شوند زیرا استحکام نسبتاً بالا تافنس بالا و مقاومت به خوردگی بالا دارد. از آنجا که که پرونيکل ها به سرعت کار سخت نمی شوند آنها برای لولاها و صفحات کندانسرها، مبدلهای حرارتی و محدوده گسترده ای از تجهیزات شیمیایی استفاده میشوند</a:t>
            </a:r>
            <a:r>
              <a:rPr lang="en-US" sz="2000" dirty="0">
                <a:cs typeface="B Nazanin" panose="00000400000000000000" pitchFamily="2" charset="-78"/>
              </a:rPr>
              <a:t>.</a:t>
            </a:r>
          </a:p>
          <a:p>
            <a:pPr>
              <a:lnSpc>
                <a:spcPct val="200000"/>
              </a:lnSpc>
            </a:pPr>
            <a:r>
              <a:rPr lang="fa-IR" sz="2000" b="1" dirty="0" smtClean="0">
                <a:cs typeface="B Nazanin" panose="00000400000000000000" pitchFamily="2" charset="-78"/>
              </a:rPr>
              <a:t>دیاگرام فازی :</a:t>
            </a:r>
          </a:p>
          <a:p>
            <a:pPr>
              <a:lnSpc>
                <a:spcPct val="200000"/>
              </a:lnSpc>
            </a:pPr>
            <a:r>
              <a:rPr lang="fa-IR" sz="2000" dirty="0" smtClean="0">
                <a:cs typeface="B Nazanin" panose="00000400000000000000" pitchFamily="2" charset="-78"/>
              </a:rPr>
              <a:t>مس و نیکل بلور کامل در حالت جامد در همه نسبتها محلول می شوند همانگونه که در دیاگرام فازی نیكل شکل ۲۴-۲ نشانداده شده است.</a:t>
            </a:r>
          </a:p>
          <a:p>
            <a:pPr>
              <a:lnSpc>
                <a:spcPct val="200000"/>
              </a:lnSpc>
            </a:pPr>
            <a:endParaRPr lang="en-US" sz="2000" dirty="0" smtClean="0">
              <a:cs typeface="B Nazanin" panose="00000400000000000000" pitchFamily="2" charset="-78"/>
            </a:endParaRPr>
          </a:p>
          <a:p>
            <a:endParaRPr lang="fa-IR" dirty="0"/>
          </a:p>
        </p:txBody>
      </p:sp>
      <p:sp>
        <p:nvSpPr>
          <p:cNvPr id="7" name="Slide Number Placeholder 6"/>
          <p:cNvSpPr>
            <a:spLocks noGrp="1"/>
          </p:cNvSpPr>
          <p:nvPr>
            <p:ph type="sldNum" sz="quarter" idx="12"/>
          </p:nvPr>
        </p:nvSpPr>
        <p:spPr/>
        <p:txBody>
          <a:bodyPr/>
          <a:lstStyle/>
          <a:p>
            <a:fld id="{B7C45806-68C5-47F4-BFB1-7E9C0680A4DF}" type="slidenum">
              <a:rPr lang="fa-IR" smtClean="0"/>
              <a:t>38</a:t>
            </a:fld>
            <a:endParaRPr lang="fa-IR"/>
          </a:p>
        </p:txBody>
      </p:sp>
    </p:spTree>
    <p:extLst>
      <p:ext uri="{BB962C8B-B14F-4D97-AF65-F5344CB8AC3E}">
        <p14:creationId xmlns:p14="http://schemas.microsoft.com/office/powerpoint/2010/main" val="596425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0009" y="521208"/>
            <a:ext cx="9602124" cy="5550408"/>
          </a:xfrm>
        </p:spPr>
      </p:pic>
      <p:sp>
        <p:nvSpPr>
          <p:cNvPr id="4" name="Slide Number Placeholder 3"/>
          <p:cNvSpPr>
            <a:spLocks noGrp="1"/>
          </p:cNvSpPr>
          <p:nvPr>
            <p:ph type="sldNum" sz="quarter" idx="12"/>
          </p:nvPr>
        </p:nvSpPr>
        <p:spPr/>
        <p:txBody>
          <a:bodyPr/>
          <a:lstStyle/>
          <a:p>
            <a:fld id="{B7C45806-68C5-47F4-BFB1-7E9C0680A4DF}" type="slidenum">
              <a:rPr lang="fa-IR" smtClean="0"/>
              <a:t>39</a:t>
            </a:fld>
            <a:endParaRPr lang="fa-IR"/>
          </a:p>
        </p:txBody>
      </p:sp>
    </p:spTree>
    <p:extLst>
      <p:ext uri="{BB962C8B-B14F-4D97-AF65-F5344CB8AC3E}">
        <p14:creationId xmlns:p14="http://schemas.microsoft.com/office/powerpoint/2010/main" val="2022201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C45806-68C5-47F4-BFB1-7E9C0680A4DF}" type="slidenum">
              <a:rPr lang="fa-IR" smtClean="0"/>
              <a:t>4</a:t>
            </a:fld>
            <a:endParaRPr lang="fa-IR"/>
          </a:p>
        </p:txBody>
      </p:sp>
      <p:sp>
        <p:nvSpPr>
          <p:cNvPr id="5" name="TextBox 4"/>
          <p:cNvSpPr txBox="1"/>
          <p:nvPr/>
        </p:nvSpPr>
        <p:spPr>
          <a:xfrm>
            <a:off x="1239520" y="162560"/>
            <a:ext cx="10952480" cy="8094524"/>
          </a:xfrm>
          <a:prstGeom prst="rect">
            <a:avLst/>
          </a:prstGeom>
          <a:noFill/>
        </p:spPr>
        <p:txBody>
          <a:bodyPr wrap="square" rtlCol="1">
            <a:spAutoFit/>
          </a:bodyPr>
          <a:lstStyle/>
          <a:p>
            <a:pPr>
              <a:lnSpc>
                <a:spcPct val="200000"/>
              </a:lnSpc>
            </a:pPr>
            <a:r>
              <a:rPr lang="fa-IR" sz="2000" dirty="0">
                <a:cs typeface="B Nazanin" panose="00000400000000000000" pitchFamily="2" charset="-78"/>
              </a:rPr>
              <a:t>مس اکسید شده توسط ذغال کک یا تنه درخت احیا میشودو عمل کربن احیای </a:t>
            </a:r>
            <a:r>
              <a:rPr lang="en-US" sz="2000" dirty="0">
                <a:cs typeface="B Nazanin" panose="00000400000000000000" pitchFamily="2" charset="-78"/>
              </a:rPr>
              <a:t>Cu</a:t>
            </a:r>
            <a:r>
              <a:rPr lang="en-US" sz="2000" baseline="-25000" dirty="0">
                <a:cs typeface="B Nazanin" panose="00000400000000000000" pitchFamily="2" charset="-78"/>
              </a:rPr>
              <a:t>2</a:t>
            </a:r>
            <a:r>
              <a:rPr lang="en-US" sz="2000" dirty="0">
                <a:cs typeface="B Nazanin" panose="00000400000000000000" pitchFamily="2" charset="-78"/>
              </a:rPr>
              <a:t>O </a:t>
            </a:r>
            <a:r>
              <a:rPr lang="fa-IR" sz="2000" dirty="0">
                <a:cs typeface="B Nazanin" panose="00000400000000000000" pitchFamily="2" charset="-78"/>
              </a:rPr>
              <a:t> به مس میباشد وقتی مقدار </a:t>
            </a:r>
            <a:r>
              <a:rPr lang="en-US" sz="2000" dirty="0">
                <a:cs typeface="B Nazanin" panose="00000400000000000000" pitchFamily="2" charset="-78"/>
              </a:rPr>
              <a:t>Cu</a:t>
            </a:r>
            <a:r>
              <a:rPr lang="en-US" sz="2000" baseline="-25000" dirty="0">
                <a:cs typeface="B Nazanin" panose="00000400000000000000" pitchFamily="2" charset="-78"/>
              </a:rPr>
              <a:t>2</a:t>
            </a:r>
            <a:r>
              <a:rPr lang="en-US" sz="2000" dirty="0">
                <a:cs typeface="B Nazanin" panose="00000400000000000000" pitchFamily="2" charset="-78"/>
              </a:rPr>
              <a:t>O</a:t>
            </a:r>
            <a:r>
              <a:rPr lang="fa-IR" sz="2000" dirty="0">
                <a:cs typeface="B Nazanin" panose="00000400000000000000" pitchFamily="2" charset="-78"/>
              </a:rPr>
              <a:t> به مقدار 5/0% میرسد متوقف میگردد مس </a:t>
            </a:r>
            <a:r>
              <a:rPr lang="fa-IR" sz="2000" dirty="0" smtClean="0">
                <a:cs typeface="B Nazanin" panose="00000400000000000000" pitchFamily="2" charset="-78"/>
              </a:rPr>
              <a:t>تاف - پیچ </a:t>
            </a:r>
            <a:r>
              <a:rPr lang="fa-IR" sz="2000" dirty="0">
                <a:cs typeface="B Nazanin" panose="00000400000000000000" pitchFamily="2" charset="-78"/>
              </a:rPr>
              <a:t>میگویند این نوع مس که </a:t>
            </a:r>
            <a:r>
              <a:rPr lang="fa-IR" sz="2000" dirty="0" smtClean="0">
                <a:cs typeface="B Nazanin" panose="00000400000000000000" pitchFamily="2" charset="-78"/>
              </a:rPr>
              <a:t>99/5% </a:t>
            </a:r>
            <a:r>
              <a:rPr lang="fa-IR" sz="2000" dirty="0">
                <a:cs typeface="B Nazanin" panose="00000400000000000000" pitchFamily="2" charset="-78"/>
              </a:rPr>
              <a:t>مس دارد پس از پالایش و تصفیه </a:t>
            </a:r>
            <a:r>
              <a:rPr lang="fa-IR" sz="2000" dirty="0" smtClean="0">
                <a:cs typeface="B Nazanin" panose="00000400000000000000" pitchFamily="2" charset="-78"/>
              </a:rPr>
              <a:t>الکترولیتی9 /99</a:t>
            </a:r>
            <a:r>
              <a:rPr lang="fa-IR" sz="2000" dirty="0">
                <a:cs typeface="B Nazanin" panose="00000400000000000000" pitchFamily="2" charset="-78"/>
              </a:rPr>
              <a:t>% مس میشود، که میتواند برای بعضی کاربردها استفاده شود اما بیشترین مقدار پس از تصفیه یا پالایش الکترولیتی شده تا مس </a:t>
            </a:r>
            <a:r>
              <a:rPr lang="en-US" sz="2000" dirty="0">
                <a:cs typeface="B Nazanin" panose="00000400000000000000" pitchFamily="2" charset="-78"/>
              </a:rPr>
              <a:t>ETP  </a:t>
            </a:r>
            <a:r>
              <a:rPr lang="fa-IR" sz="2000" dirty="0">
                <a:cs typeface="B Nazanin" panose="00000400000000000000" pitchFamily="2" charset="-78"/>
              </a:rPr>
              <a:t>، 9%/99 را تولید کند</a:t>
            </a:r>
            <a:r>
              <a:rPr lang="fa-IR" sz="2000" dirty="0" smtClean="0">
                <a:cs typeface="B Nazanin" panose="00000400000000000000" pitchFamily="2" charset="-78"/>
              </a:rPr>
              <a:t>.</a:t>
            </a:r>
          </a:p>
          <a:p>
            <a:pPr>
              <a:lnSpc>
                <a:spcPct val="200000"/>
              </a:lnSpc>
            </a:pPr>
            <a:r>
              <a:rPr lang="fa-IR" sz="2000" b="1" dirty="0">
                <a:cs typeface="B Nazanin" panose="00000400000000000000" pitchFamily="2" charset="-78"/>
              </a:rPr>
              <a:t>آلیاژهای مس-روی (برنج):</a:t>
            </a:r>
            <a:endParaRPr lang="en-US" sz="2000" b="1" dirty="0">
              <a:cs typeface="B Nazanin" panose="00000400000000000000" pitchFamily="2" charset="-78"/>
            </a:endParaRPr>
          </a:p>
          <a:p>
            <a:pPr>
              <a:lnSpc>
                <a:spcPct val="200000"/>
              </a:lnSpc>
            </a:pPr>
            <a:r>
              <a:rPr lang="fa-IR" sz="2000" dirty="0">
                <a:cs typeface="B Nazanin" panose="00000400000000000000" pitchFamily="2" charset="-78"/>
              </a:rPr>
              <a:t>برنج های مس-روی از یک سری از آلیاژهای مس با حدود 40% روی تشکیل شده است با تغییر درصد روی خواص آلیاژ تغییر میکند برنج های مس-روی شامل عناصر اضافی مثل </a:t>
            </a:r>
            <a:r>
              <a:rPr lang="en-US" sz="2000" dirty="0" err="1">
                <a:cs typeface="B Nazanin" panose="00000400000000000000" pitchFamily="2" charset="-78"/>
              </a:rPr>
              <a:t>Sn,Al,Si,Mn,Ni,Pb</a:t>
            </a:r>
            <a:r>
              <a:rPr lang="en-US" sz="2000" dirty="0">
                <a:cs typeface="B Nazanin" panose="00000400000000000000" pitchFamily="2" charset="-78"/>
              </a:rPr>
              <a:t> </a:t>
            </a:r>
            <a:r>
              <a:rPr lang="fa-IR" sz="2000" dirty="0">
                <a:cs typeface="B Nazanin" panose="00000400000000000000" pitchFamily="2" charset="-78"/>
              </a:rPr>
              <a:t> میباشد که اشاره به برنج آلیاژی دارد. اضافات آلیاژِ که به ندرت از 4% تجاوز مینمایند بعضی از خواص برنج های مس-روی را اصلاح مینمایند</a:t>
            </a:r>
            <a:r>
              <a:rPr lang="fa-IR" sz="2000" dirty="0" smtClean="0">
                <a:cs typeface="B Nazanin" panose="00000400000000000000" pitchFamily="2" charset="-78"/>
              </a:rPr>
              <a:t>. استفاده از برنج های محلول جامد </a:t>
            </a:r>
            <a:r>
              <a:rPr lang="en-US" sz="2000" dirty="0" smtClean="0">
                <a:cs typeface="B Nazanin" panose="00000400000000000000" pitchFamily="2" charset="-78"/>
              </a:rPr>
              <a:t>a</a:t>
            </a:r>
            <a:r>
              <a:rPr lang="fa-IR" sz="2000" dirty="0" smtClean="0">
                <a:cs typeface="B Nazanin" panose="00000400000000000000" pitchFamily="2" charset="-78"/>
              </a:rPr>
              <a:t> به جهت خاصیت داکتیلیته بالا همرا با استحکام کافی، مقاومت به خوردگی خوب، رنگ های شاد و قابلیت لحیم میباشد برنجها هدایت حرارت کافی برای استفاده در انتقال حرارت مناسب دارند مهمترین ترکیب از داکتیلیته و استحکام در 70% مس و 30% روی رخ میدهد از این رو این آلیاژ میتواند در جایی که قابلیت کشش عمیق عالی مورد نیاز است استفاده شود. آلیاژ 70% مس و 30% روی برنج کاتریج (فشنگ) نامیده میشود.</a:t>
            </a:r>
            <a:endParaRPr lang="fa-IR" sz="2000" b="1" dirty="0" smtClean="0">
              <a:cs typeface="B Nazanin" panose="00000400000000000000" pitchFamily="2" charset="-78"/>
            </a:endParaRPr>
          </a:p>
          <a:p>
            <a:pPr>
              <a:lnSpc>
                <a:spcPct val="200000"/>
              </a:lnSpc>
            </a:pPr>
            <a:endParaRPr lang="en-US" sz="2000" dirty="0">
              <a:cs typeface="B Nazanin" panose="00000400000000000000" pitchFamily="2" charset="-78"/>
            </a:endParaRPr>
          </a:p>
          <a:p>
            <a:pPr>
              <a:lnSpc>
                <a:spcPct val="200000"/>
              </a:lnSpc>
            </a:pPr>
            <a:endParaRPr lang="en-US" sz="2000" dirty="0">
              <a:cs typeface="B Nazanin" panose="00000400000000000000" pitchFamily="2" charset="-78"/>
            </a:endParaRPr>
          </a:p>
        </p:txBody>
      </p:sp>
    </p:spTree>
    <p:extLst>
      <p:ext uri="{BB962C8B-B14F-4D97-AF65-F5344CB8AC3E}">
        <p14:creationId xmlns:p14="http://schemas.microsoft.com/office/powerpoint/2010/main" val="705920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1818640" y="-40640"/>
            <a:ext cx="10088880" cy="7140416"/>
          </a:xfrm>
          <a:prstGeom prst="rect">
            <a:avLst/>
          </a:prstGeom>
          <a:noFill/>
        </p:spPr>
        <p:txBody>
          <a:bodyPr wrap="square" rtlCol="1">
            <a:spAutoFit/>
          </a:bodyPr>
          <a:lstStyle/>
          <a:p>
            <a:pPr algn="just">
              <a:lnSpc>
                <a:spcPct val="200000"/>
              </a:lnSpc>
            </a:pPr>
            <a:r>
              <a:rPr lang="ar-SA" sz="2000" b="1" dirty="0">
                <a:cs typeface="B Nazanin" panose="00000400000000000000" pitchFamily="2" charset="-78"/>
              </a:rPr>
              <a:t>خواص الکتریکی و مکانیکی:</a:t>
            </a:r>
            <a:endParaRPr lang="en-US" sz="2000" b="1" dirty="0">
              <a:cs typeface="B Nazanin" panose="00000400000000000000" pitchFamily="2" charset="-78"/>
            </a:endParaRPr>
          </a:p>
          <a:p>
            <a:pPr algn="just">
              <a:lnSpc>
                <a:spcPct val="200000"/>
              </a:lnSpc>
            </a:pPr>
            <a:r>
              <a:rPr lang="ar-SA" sz="2000" dirty="0">
                <a:cs typeface="B Nazanin" panose="00000400000000000000" pitchFamily="2" charset="-78"/>
              </a:rPr>
              <a:t>خواص مکانیکی کوپرونيکل ها، در جدول ۸-۲ لیست شده است در دو نیکل و بس دارای ساختمان </a:t>
            </a:r>
            <a:r>
              <a:rPr lang="en-US" sz="2000" dirty="0" err="1">
                <a:cs typeface="B Nazanin" panose="00000400000000000000" pitchFamily="2" charset="-78"/>
              </a:rPr>
              <a:t>Fcc</a:t>
            </a:r>
            <a:r>
              <a:rPr lang="en-US" sz="2000" dirty="0">
                <a:cs typeface="B Nazanin" panose="00000400000000000000" pitchFamily="2" charset="-78"/>
              </a:rPr>
              <a:t> </a:t>
            </a:r>
            <a:r>
              <a:rPr lang="ar-SA" sz="2000" dirty="0">
                <a:cs typeface="B Nazanin" panose="00000400000000000000" pitchFamily="2" charset="-78"/>
              </a:rPr>
              <a:t>بوده و داکتیل در کل محدوده ترکیبی می باشد. نیكل استحکام کششی مس را بوسیله استحکام محلول جامد با حفظ داکتیلیه بالا افزایش می دهد نیکل مقاومت الكتریكی مس را افزایش می دهد یک آلیاژ </a:t>
            </a:r>
            <a:r>
              <a:rPr lang="en-US" sz="2000" dirty="0">
                <a:cs typeface="B Nazanin" panose="00000400000000000000" pitchFamily="2" charset="-78"/>
              </a:rPr>
              <a:t>Ni</a:t>
            </a:r>
            <a:r>
              <a:rPr lang="ar-SA" sz="2000" dirty="0">
                <a:cs typeface="B Nazanin" panose="00000400000000000000" pitchFamily="2" charset="-78"/>
              </a:rPr>
              <a:t>45 %</a:t>
            </a:r>
            <a:r>
              <a:rPr lang="en-US" sz="2000" dirty="0">
                <a:cs typeface="B Nazanin" panose="00000400000000000000" pitchFamily="2" charset="-78"/>
              </a:rPr>
              <a:t>Cu – </a:t>
            </a:r>
            <a:r>
              <a:rPr lang="ar-SA" sz="2000" dirty="0">
                <a:cs typeface="B Nazanin" panose="00000400000000000000" pitchFamily="2" charset="-78"/>
              </a:rPr>
              <a:t>55%  مقاومت خیلی بالا دارد تغییرات مقاومت با دما خیلی کم باشد بنابراین، این آلياژ مفید برای مقاومتهای سیم پیچ برای ادوات الکتریکی </a:t>
            </a:r>
            <a:r>
              <a:rPr lang="ar-SA" sz="2000" dirty="0" smtClean="0">
                <a:cs typeface="B Nazanin" panose="00000400000000000000" pitchFamily="2" charset="-78"/>
              </a:rPr>
              <a:t>است</a:t>
            </a:r>
            <a:endParaRPr lang="fa-IR" sz="2000" dirty="0" smtClean="0">
              <a:cs typeface="B Nazanin" panose="00000400000000000000" pitchFamily="2" charset="-78"/>
            </a:endParaRPr>
          </a:p>
          <a:p>
            <a:pPr algn="just">
              <a:lnSpc>
                <a:spcPct val="200000"/>
              </a:lnSpc>
            </a:pPr>
            <a:r>
              <a:rPr lang="ar-SA" sz="2000" b="1" dirty="0" smtClean="0">
                <a:cs typeface="B Nazanin" panose="00000400000000000000" pitchFamily="2" charset="-78"/>
              </a:rPr>
              <a:t>آلیاژهای مس - نیکل - روی: (نیکل نقره)</a:t>
            </a:r>
          </a:p>
          <a:p>
            <a:pPr algn="just">
              <a:lnSpc>
                <a:spcPct val="200000"/>
              </a:lnSpc>
            </a:pPr>
            <a:r>
              <a:rPr lang="ar-SA" sz="2000" b="1" dirty="0" smtClean="0">
                <a:cs typeface="B Nazanin" panose="00000400000000000000" pitchFamily="2" charset="-78"/>
              </a:rPr>
              <a:t>ترکیب شیمایی و کاربرد:</a:t>
            </a:r>
          </a:p>
          <a:p>
            <a:pPr algn="just">
              <a:lnSpc>
                <a:spcPct val="200000"/>
              </a:lnSpc>
            </a:pPr>
            <a:r>
              <a:rPr lang="ar-SA" sz="2000" dirty="0" smtClean="0">
                <a:cs typeface="B Nazanin" panose="00000400000000000000" pitchFamily="2" charset="-78"/>
              </a:rPr>
              <a:t>آلیاژهای نیکل - نقره ضرورتاً آلیاژهای مس - نیکل - روی سه تایی بوده و شامل نقره نمی باشند اما اشتباهاً بدلیل رنگ نقره ای به این نام معروفند. . مقدار روی آلیاژها از ۱۷ تا ۲۷ درصد روی متغیر است در حالی که مقدار نیکل آنها از ۸ تا ۱۸ درصد تغییر می کند. با افزایش مقدار نیکل، رنگ آلیاژ از عاجی </a:t>
            </a:r>
            <a:r>
              <a:rPr lang="en-US" sz="2000" dirty="0" smtClean="0">
                <a:cs typeface="B Nazanin" panose="00000400000000000000" pitchFamily="2" charset="-78"/>
              </a:rPr>
              <a:t> (Soft Ivory) </a:t>
            </a:r>
            <a:r>
              <a:rPr lang="ar-SA" sz="2000" dirty="0" smtClean="0">
                <a:cs typeface="B Nazanin" panose="00000400000000000000" pitchFamily="2" charset="-78"/>
              </a:rPr>
              <a:t>به سفید نقره ای تغییر می کند. جدول ۹ -۲ ترکیب، خواص و کاربردی نیکل نقره انتخابی را لی</a:t>
            </a:r>
            <a:r>
              <a:rPr lang="fa-IR" sz="2000" dirty="0" smtClean="0">
                <a:cs typeface="B Nazanin" panose="00000400000000000000" pitchFamily="2" charset="-78"/>
              </a:rPr>
              <a:t>س</a:t>
            </a:r>
            <a:r>
              <a:rPr lang="ar-SA" sz="2000" dirty="0" smtClean="0">
                <a:cs typeface="B Nazanin" panose="00000400000000000000" pitchFamily="2" charset="-78"/>
              </a:rPr>
              <a:t>ت نموده است.</a:t>
            </a:r>
            <a:endParaRPr lang="en-US" sz="2000" dirty="0" smtClean="0">
              <a:cs typeface="B Nazanin" panose="00000400000000000000" pitchFamily="2" charset="-78"/>
            </a:endParaRPr>
          </a:p>
          <a:p>
            <a:endParaRPr lang="fa-IR" dirty="0"/>
          </a:p>
        </p:txBody>
      </p:sp>
      <p:sp>
        <p:nvSpPr>
          <p:cNvPr id="7" name="Slide Number Placeholder 6"/>
          <p:cNvSpPr>
            <a:spLocks noGrp="1"/>
          </p:cNvSpPr>
          <p:nvPr>
            <p:ph type="sldNum" sz="quarter" idx="12"/>
          </p:nvPr>
        </p:nvSpPr>
        <p:spPr/>
        <p:txBody>
          <a:bodyPr/>
          <a:lstStyle/>
          <a:p>
            <a:fld id="{B7C45806-68C5-47F4-BFB1-7E9C0680A4DF}" type="slidenum">
              <a:rPr lang="fa-IR" smtClean="0"/>
              <a:t>40</a:t>
            </a:fld>
            <a:endParaRPr lang="fa-IR"/>
          </a:p>
        </p:txBody>
      </p:sp>
    </p:spTree>
    <p:extLst>
      <p:ext uri="{BB962C8B-B14F-4D97-AF65-F5344CB8AC3E}">
        <p14:creationId xmlns:p14="http://schemas.microsoft.com/office/powerpoint/2010/main" val="906064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1930400" y="333137"/>
            <a:ext cx="9855200" cy="6524863"/>
          </a:xfrm>
          <a:prstGeom prst="rect">
            <a:avLst/>
          </a:prstGeom>
          <a:noFill/>
        </p:spPr>
        <p:txBody>
          <a:bodyPr wrap="square" rtlCol="1">
            <a:spAutoFit/>
          </a:bodyPr>
          <a:lstStyle/>
          <a:p>
            <a:pPr>
              <a:lnSpc>
                <a:spcPct val="200000"/>
              </a:lnSpc>
            </a:pPr>
            <a:r>
              <a:rPr lang="ar-SA" sz="2000" b="1" dirty="0">
                <a:cs typeface="B Nazanin" panose="00000400000000000000" pitchFamily="2" charset="-78"/>
              </a:rPr>
              <a:t>ساختمان</a:t>
            </a:r>
            <a:r>
              <a:rPr lang="en-US" sz="2000" b="1" dirty="0">
                <a:cs typeface="B Nazanin" panose="00000400000000000000" pitchFamily="2" charset="-78"/>
              </a:rPr>
              <a:t>:</a:t>
            </a:r>
          </a:p>
          <a:p>
            <a:pPr>
              <a:lnSpc>
                <a:spcPct val="200000"/>
              </a:lnSpc>
            </a:pPr>
            <a:r>
              <a:rPr lang="ar-SA" sz="2000" dirty="0">
                <a:cs typeface="B Nazanin" panose="00000400000000000000" pitchFamily="2" charset="-78"/>
              </a:rPr>
              <a:t>بیشتر آلیاژهای نیکل - نقره محلول جامد تک فاز بوده و دارای ساخمانی شبیه به برنجهای آلفا می باشند شکل ۲5-۲ ریز ساختار رکریستالیزه </a:t>
            </a:r>
            <a:r>
              <a:rPr lang="ar-SA" sz="2000" dirty="0" smtClean="0">
                <a:cs typeface="B Nazanin" panose="00000400000000000000" pitchFamily="2" charset="-78"/>
              </a:rPr>
              <a:t>شد</a:t>
            </a:r>
            <a:r>
              <a:rPr lang="fa-IR" sz="2000" dirty="0" smtClean="0">
                <a:cs typeface="B Nazanin" panose="00000400000000000000" pitchFamily="2" charset="-78"/>
              </a:rPr>
              <a:t>ه</a:t>
            </a:r>
            <a:r>
              <a:rPr lang="ar-SA" sz="2000" dirty="0" smtClean="0">
                <a:cs typeface="B Nazanin" panose="00000400000000000000" pitchFamily="2" charset="-78"/>
              </a:rPr>
              <a:t> </a:t>
            </a:r>
            <a:r>
              <a:rPr lang="ar-SA" sz="2000" dirty="0">
                <a:cs typeface="B Nazanin" panose="00000400000000000000" pitchFamily="2" charset="-78"/>
              </a:rPr>
              <a:t>آلیاژ نیکل نقره 25%</a:t>
            </a:r>
            <a:r>
              <a:rPr lang="en-US" sz="2000" dirty="0">
                <a:cs typeface="B Nazanin" panose="00000400000000000000" pitchFamily="2" charset="-78"/>
              </a:rPr>
              <a:t>Zn</a:t>
            </a:r>
            <a:r>
              <a:rPr lang="ar-SA" sz="2000" dirty="0">
                <a:cs typeface="B Nazanin" panose="00000400000000000000" pitchFamily="2" charset="-78"/>
              </a:rPr>
              <a:t> - 10%</a:t>
            </a:r>
            <a:r>
              <a:rPr lang="en-US" sz="2000" dirty="0">
                <a:cs typeface="B Nazanin" panose="00000400000000000000" pitchFamily="2" charset="-78"/>
              </a:rPr>
              <a:t>Ni</a:t>
            </a:r>
            <a:r>
              <a:rPr lang="ar-SA" sz="2000" dirty="0">
                <a:cs typeface="B Nazanin" panose="00000400000000000000" pitchFamily="2" charset="-78"/>
              </a:rPr>
              <a:t> - 65%</a:t>
            </a:r>
            <a:r>
              <a:rPr lang="en-US" sz="2000" dirty="0">
                <a:cs typeface="B Nazanin" panose="00000400000000000000" pitchFamily="2" charset="-78"/>
              </a:rPr>
              <a:t>Cu</a:t>
            </a:r>
            <a:r>
              <a:rPr lang="ar-SA" sz="2000" dirty="0">
                <a:cs typeface="B Nazanin" panose="00000400000000000000" pitchFamily="2" charset="-78"/>
              </a:rPr>
              <a:t> تشکیل شده از محلول جامد آلفا را نشان می دهد. که شبیه به برنج کاتریج می باشد.</a:t>
            </a:r>
            <a:endParaRPr lang="en-US" sz="2000" dirty="0">
              <a:cs typeface="B Nazanin" panose="00000400000000000000" pitchFamily="2" charset="-78"/>
            </a:endParaRPr>
          </a:p>
          <a:p>
            <a:pPr>
              <a:lnSpc>
                <a:spcPct val="200000"/>
              </a:lnSpc>
            </a:pPr>
            <a:r>
              <a:rPr lang="ar-SA" sz="2000" b="1" dirty="0">
                <a:cs typeface="B Nazanin" panose="00000400000000000000" pitchFamily="2" charset="-78"/>
              </a:rPr>
              <a:t>خواص مکانیکی و خوردگی:</a:t>
            </a:r>
            <a:endParaRPr lang="en-US" sz="2000" b="1" dirty="0">
              <a:cs typeface="B Nazanin" panose="00000400000000000000" pitchFamily="2" charset="-78"/>
            </a:endParaRPr>
          </a:p>
          <a:p>
            <a:pPr>
              <a:lnSpc>
                <a:spcPct val="200000"/>
              </a:lnSpc>
            </a:pPr>
            <a:r>
              <a:rPr lang="ar-SA" sz="2000" dirty="0">
                <a:cs typeface="B Nazanin" panose="00000400000000000000" pitchFamily="2" charset="-78"/>
              </a:rPr>
              <a:t>خواص مکانیکی بعضی آلیاژهای نیکل نقره در جدول9-2 لیست شده است نسکل نقره تک فاز دارای استحکام متوسط تا بالا و کار پذیری سرد خوب می باشد اما فقط کار پذیری گرم ضعیفی دارد. به علت فرم پذیری سرد خوب آنها، آنها بطور گسترده ای در عملیات فرم پذیری سرد و برای وسایلی که نیاز به سطوح صاف برای نقاشی دارند استفاده می شود. سرب بعضی مواقع به این آلیاژها برای اصلاح قابلیت ماشینکاری آنها اضافه می شود اما داکتیله آنها را کاهش می دهد. مقارت خوردگی این آلياژها عموماً عالی در نظر گرفته می شود. از آنجا که حضور نیکل خواص خوردگی آنها را اصلاح می نماید. (جدول ۹-۲)</a:t>
            </a:r>
            <a:endParaRPr lang="en-US" sz="2000" dirty="0">
              <a:cs typeface="B Nazanin" panose="00000400000000000000" pitchFamily="2" charset="-78"/>
            </a:endParaRPr>
          </a:p>
          <a:p>
            <a:endParaRPr lang="fa-IR" dirty="0"/>
          </a:p>
        </p:txBody>
      </p:sp>
      <p:sp>
        <p:nvSpPr>
          <p:cNvPr id="7" name="Slide Number Placeholder 6"/>
          <p:cNvSpPr>
            <a:spLocks noGrp="1"/>
          </p:cNvSpPr>
          <p:nvPr>
            <p:ph type="sldNum" sz="quarter" idx="12"/>
          </p:nvPr>
        </p:nvSpPr>
        <p:spPr/>
        <p:txBody>
          <a:bodyPr/>
          <a:lstStyle/>
          <a:p>
            <a:fld id="{B7C45806-68C5-47F4-BFB1-7E9C0680A4DF}" type="slidenum">
              <a:rPr lang="fa-IR" smtClean="0"/>
              <a:t>41</a:t>
            </a:fld>
            <a:endParaRPr lang="fa-IR"/>
          </a:p>
        </p:txBody>
      </p:sp>
    </p:spTree>
    <p:extLst>
      <p:ext uri="{BB962C8B-B14F-4D97-AF65-F5344CB8AC3E}">
        <p14:creationId xmlns:p14="http://schemas.microsoft.com/office/powerpoint/2010/main" val="2067160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 name="TextBox 5"/>
          <p:cNvSpPr txBox="1"/>
          <p:nvPr/>
        </p:nvSpPr>
        <p:spPr>
          <a:xfrm>
            <a:off x="1666240" y="670560"/>
            <a:ext cx="10281920" cy="1246495"/>
          </a:xfrm>
          <a:prstGeom prst="rect">
            <a:avLst/>
          </a:prstGeom>
          <a:noFill/>
        </p:spPr>
        <p:txBody>
          <a:bodyPr wrap="square" rtlCol="1">
            <a:spAutoFit/>
          </a:bodyPr>
          <a:lstStyle/>
          <a:p>
            <a:pPr>
              <a:lnSpc>
                <a:spcPct val="200000"/>
              </a:lnSpc>
            </a:pPr>
            <a:r>
              <a:rPr lang="ar-SA" sz="2000" dirty="0">
                <a:cs typeface="B Nazanin" panose="00000400000000000000" pitchFamily="2" charset="-78"/>
              </a:rPr>
              <a:t>اگر چه مقدار روی بالای آنها تعدادی از آنها را مستعد به روی زدایی </a:t>
            </a:r>
            <a:r>
              <a:rPr lang="en-US" sz="2000" dirty="0">
                <a:cs typeface="B Nazanin" panose="00000400000000000000" pitchFamily="2" charset="-78"/>
              </a:rPr>
              <a:t> Dezincification</a:t>
            </a:r>
            <a:r>
              <a:rPr lang="ar-SA" sz="2000" dirty="0">
                <a:cs typeface="B Nazanin" panose="00000400000000000000" pitchFamily="2" charset="-78"/>
              </a:rPr>
              <a:t>تحت بعضی شرایط قرار می دهد. اگر نیکل نقره به مقدار بالایی در مدت ساخت تحت تنش قرار بگیرد باید تنش زدایی شده تا مانع از  </a:t>
            </a:r>
            <a:r>
              <a:rPr lang="en-US" sz="2000" dirty="0" err="1">
                <a:cs typeface="B Nazanin" panose="00000400000000000000" pitchFamily="2" charset="-78"/>
              </a:rPr>
              <a:t>Scc</a:t>
            </a:r>
            <a:r>
              <a:rPr lang="ar-SA" sz="2000" dirty="0">
                <a:cs typeface="B Nazanin" panose="00000400000000000000" pitchFamily="2" charset="-78"/>
              </a:rPr>
              <a:t>شود</a:t>
            </a:r>
            <a:r>
              <a:rPr lang="en-US" sz="2000" dirty="0">
                <a:cs typeface="B Nazanin" panose="00000400000000000000" pitchFamily="2" charset="-78"/>
              </a:rPr>
              <a:t>.</a:t>
            </a:r>
            <a:endParaRPr lang="fa-IR" sz="2000" dirty="0">
              <a:cs typeface="B Nazanin" panose="00000400000000000000" pitchFamily="2" charset="-78"/>
            </a:endParaRPr>
          </a:p>
        </p:txBody>
      </p:sp>
      <p:sp>
        <p:nvSpPr>
          <p:cNvPr id="7" name="Slide Number Placeholder 6"/>
          <p:cNvSpPr>
            <a:spLocks noGrp="1"/>
          </p:cNvSpPr>
          <p:nvPr>
            <p:ph type="sldNum" sz="quarter" idx="12"/>
          </p:nvPr>
        </p:nvSpPr>
        <p:spPr>
          <a:noFill/>
        </p:spPr>
        <p:txBody>
          <a:bodyPr/>
          <a:lstStyle/>
          <a:p>
            <a:fld id="{B7C45806-68C5-47F4-BFB1-7E9C0680A4DF}" type="slidenum">
              <a:rPr lang="fa-IR" smtClean="0"/>
              <a:t>42</a:t>
            </a:fld>
            <a:endParaRPr lang="fa-IR"/>
          </a:p>
        </p:txBody>
      </p:sp>
    </p:spTree>
    <p:extLst>
      <p:ext uri="{BB962C8B-B14F-4D97-AF65-F5344CB8AC3E}">
        <p14:creationId xmlns:p14="http://schemas.microsoft.com/office/powerpoint/2010/main" val="2781937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7096" y="970344"/>
            <a:ext cx="4527122" cy="4736227"/>
          </a:xfrm>
        </p:spPr>
      </p:pic>
      <p:sp>
        <p:nvSpPr>
          <p:cNvPr id="4" name="Slide Number Placeholder 3"/>
          <p:cNvSpPr>
            <a:spLocks noGrp="1"/>
          </p:cNvSpPr>
          <p:nvPr>
            <p:ph type="sldNum" sz="quarter" idx="12"/>
          </p:nvPr>
        </p:nvSpPr>
        <p:spPr/>
        <p:txBody>
          <a:bodyPr/>
          <a:lstStyle/>
          <a:p>
            <a:fld id="{B7C45806-68C5-47F4-BFB1-7E9C0680A4DF}" type="slidenum">
              <a:rPr lang="fa-IR" smtClean="0"/>
              <a:t>43</a:t>
            </a:fld>
            <a:endParaRPr lang="fa-IR"/>
          </a:p>
        </p:txBody>
      </p:sp>
    </p:spTree>
    <p:extLst>
      <p:ext uri="{BB962C8B-B14F-4D97-AF65-F5344CB8AC3E}">
        <p14:creationId xmlns:p14="http://schemas.microsoft.com/office/powerpoint/2010/main" val="2664331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4520" y="448056"/>
            <a:ext cx="9277873" cy="6340165"/>
          </a:xfrm>
        </p:spPr>
      </p:pic>
      <p:sp>
        <p:nvSpPr>
          <p:cNvPr id="4" name="Slide Number Placeholder 3"/>
          <p:cNvSpPr>
            <a:spLocks noGrp="1"/>
          </p:cNvSpPr>
          <p:nvPr>
            <p:ph type="sldNum" sz="quarter" idx="12"/>
          </p:nvPr>
        </p:nvSpPr>
        <p:spPr/>
        <p:txBody>
          <a:bodyPr/>
          <a:lstStyle/>
          <a:p>
            <a:fld id="{B7C45806-68C5-47F4-BFB1-7E9C0680A4DF}" type="slidenum">
              <a:rPr lang="fa-IR" smtClean="0"/>
              <a:t>44</a:t>
            </a:fld>
            <a:endParaRPr lang="fa-IR"/>
          </a:p>
        </p:txBody>
      </p:sp>
    </p:spTree>
    <p:extLst>
      <p:ext uri="{BB962C8B-B14F-4D97-AF65-F5344CB8AC3E}">
        <p14:creationId xmlns:p14="http://schemas.microsoft.com/office/powerpoint/2010/main" val="3420353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2711" y="265177"/>
            <a:ext cx="10721901" cy="6399884"/>
          </a:xfrm>
        </p:spPr>
      </p:pic>
      <p:sp>
        <p:nvSpPr>
          <p:cNvPr id="4" name="Slide Number Placeholder 3"/>
          <p:cNvSpPr>
            <a:spLocks noGrp="1"/>
          </p:cNvSpPr>
          <p:nvPr>
            <p:ph type="sldNum" sz="quarter" idx="12"/>
          </p:nvPr>
        </p:nvSpPr>
        <p:spPr/>
        <p:txBody>
          <a:bodyPr/>
          <a:lstStyle/>
          <a:p>
            <a:fld id="{B7C45806-68C5-47F4-BFB1-7E9C0680A4DF}" type="slidenum">
              <a:rPr lang="fa-IR" smtClean="0"/>
              <a:t>45</a:t>
            </a:fld>
            <a:endParaRPr lang="fa-IR"/>
          </a:p>
        </p:txBody>
      </p:sp>
    </p:spTree>
    <p:extLst>
      <p:ext uri="{BB962C8B-B14F-4D97-AF65-F5344CB8AC3E}">
        <p14:creationId xmlns:p14="http://schemas.microsoft.com/office/powerpoint/2010/main" val="1293994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7C45806-68C5-47F4-BFB1-7E9C0680A4DF}" type="slidenum">
              <a:rPr lang="fa-IR" smtClean="0"/>
              <a:t>46</a:t>
            </a:fld>
            <a:endParaRPr lang="fa-IR"/>
          </a:p>
        </p:txBody>
      </p:sp>
    </p:spTree>
    <p:extLst>
      <p:ext uri="{BB962C8B-B14F-4D97-AF65-F5344CB8AC3E}">
        <p14:creationId xmlns:p14="http://schemas.microsoft.com/office/powerpoint/2010/main" val="1982273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extBox 3"/>
          <p:cNvSpPr txBox="1"/>
          <p:nvPr/>
        </p:nvSpPr>
        <p:spPr>
          <a:xfrm>
            <a:off x="1625600" y="508000"/>
            <a:ext cx="10119360" cy="5847755"/>
          </a:xfrm>
          <a:prstGeom prst="rect">
            <a:avLst/>
          </a:prstGeom>
          <a:noFill/>
        </p:spPr>
        <p:txBody>
          <a:bodyPr wrap="square" rtlCol="1">
            <a:spAutoFit/>
          </a:bodyPr>
          <a:lstStyle/>
          <a:p>
            <a:pPr algn="just">
              <a:lnSpc>
                <a:spcPct val="200000"/>
              </a:lnSpc>
            </a:pPr>
            <a:r>
              <a:rPr lang="fa-IR" sz="2000" b="1" dirty="0" smtClean="0">
                <a:cs typeface="B Nazanin" panose="00000400000000000000" pitchFamily="2" charset="-78"/>
              </a:rPr>
              <a:t>ساختمان :</a:t>
            </a:r>
          </a:p>
          <a:p>
            <a:pPr algn="just">
              <a:lnSpc>
                <a:spcPct val="200000"/>
              </a:lnSpc>
            </a:pPr>
            <a:r>
              <a:rPr lang="fa-IR" sz="2000" dirty="0" smtClean="0">
                <a:cs typeface="B Nazanin" panose="00000400000000000000" pitchFamily="2" charset="-78"/>
              </a:rPr>
              <a:t>دیاگرام </a:t>
            </a:r>
            <a:r>
              <a:rPr lang="fa-IR" sz="2000" dirty="0">
                <a:cs typeface="B Nazanin" panose="00000400000000000000" pitchFamily="2" charset="-78"/>
              </a:rPr>
              <a:t>فازی برای سیستم مس و روی (شکل 2-2) حلالیت جامد روی در مس گسترده بوده و محلول جامد آلفا یا بالای</a:t>
            </a:r>
            <a:r>
              <a:rPr lang="en-US" sz="2000" dirty="0">
                <a:cs typeface="B Nazanin" panose="00000400000000000000" pitchFamily="2" charset="-78"/>
              </a:rPr>
              <a:t>Zn </a:t>
            </a:r>
            <a:r>
              <a:rPr lang="fa-IR" sz="2000" dirty="0">
                <a:cs typeface="B Nazanin" panose="00000400000000000000" pitchFamily="2" charset="-78"/>
              </a:rPr>
              <a:t> 39%  در 456 </a:t>
            </a:r>
            <a:r>
              <a:rPr lang="ar-SA" sz="2000" dirty="0">
                <a:cs typeface="B Nazanin" panose="00000400000000000000" pitchFamily="2" charset="-78"/>
              </a:rPr>
              <a:t>درجه سانتیگراد تشکیل می شود. با افزایش مقدار روی یک محلول جامد دوم روی در مس تشکیل می شود که با فاز بتا مشخص می گردد. جامد آلفا دارای ساختمان</a:t>
            </a:r>
            <a:r>
              <a:rPr lang="en-US" sz="2000" dirty="0">
                <a:cs typeface="B Nazanin" panose="00000400000000000000" pitchFamily="2" charset="-78"/>
              </a:rPr>
              <a:t> </a:t>
            </a:r>
            <a:r>
              <a:rPr lang="en-US" sz="2000" dirty="0" err="1">
                <a:cs typeface="B Nazanin" panose="00000400000000000000" pitchFamily="2" charset="-78"/>
              </a:rPr>
              <a:t>Fcc</a:t>
            </a:r>
            <a:r>
              <a:rPr lang="en-US" sz="2000" dirty="0">
                <a:cs typeface="B Nazanin" panose="00000400000000000000" pitchFamily="2" charset="-78"/>
              </a:rPr>
              <a:t> </a:t>
            </a:r>
            <a:r>
              <a:rPr lang="ar-SA" sz="2000" dirty="0">
                <a:cs typeface="B Nazanin" panose="00000400000000000000" pitchFamily="2" charset="-78"/>
              </a:rPr>
              <a:t>و فاز بتا ساختمان کریستالی</a:t>
            </a:r>
            <a:r>
              <a:rPr lang="en-US" sz="2000" dirty="0">
                <a:cs typeface="B Nazanin" panose="00000400000000000000" pitchFamily="2" charset="-78"/>
              </a:rPr>
              <a:t> Bcc </a:t>
            </a:r>
            <a:r>
              <a:rPr lang="ar-SA" sz="2000" dirty="0">
                <a:cs typeface="B Nazanin" panose="00000400000000000000" pitchFamily="2" charset="-78"/>
              </a:rPr>
              <a:t>دارد در سرد کردن از دمای ۴۶۸ تا ۴۵۶ درجه سانتیگراد ساختمان فاز بتا نامنظم به یک ساختمان منظم بتا پرایم تغییر می کند. (شکل 3-۲) اختلاف بین سلهای واحد برنج بتا منظم و نا منظم </a:t>
            </a:r>
            <a:r>
              <a:rPr lang="en-US" sz="2000" dirty="0">
                <a:cs typeface="B Nazanin" panose="00000400000000000000" pitchFamily="2" charset="-78"/>
              </a:rPr>
              <a:t>%Zn</a:t>
            </a:r>
            <a:r>
              <a:rPr lang="ar-SA" sz="2000" dirty="0">
                <a:cs typeface="B Nazanin" panose="00000400000000000000" pitchFamily="2" charset="-78"/>
              </a:rPr>
              <a:t>۵۰ ، </a:t>
            </a:r>
            <a:r>
              <a:rPr lang="en-US" sz="2000" dirty="0">
                <a:cs typeface="B Nazanin" panose="00000400000000000000" pitchFamily="2" charset="-78"/>
              </a:rPr>
              <a:t>%Cu</a:t>
            </a:r>
            <a:r>
              <a:rPr lang="ar-SA" sz="2000" dirty="0">
                <a:cs typeface="B Nazanin" panose="00000400000000000000" pitchFamily="2" charset="-78"/>
              </a:rPr>
              <a:t>۵۰ را نشان می دهد. در بیشتر از ۵۰٪ روی محلول جامد فازگاما آنها تشکیل می شود که دارای ساختمان پیچیده بوده و بسیار ترد می باشد، آلیاژهای مس- روی شامل فاز گاما شکننده از کاربرد مهندسی کمی برخوردارند</a:t>
            </a:r>
            <a:r>
              <a:rPr lang="en-US" sz="2000" dirty="0" smtClean="0">
                <a:cs typeface="B Nazanin" panose="00000400000000000000" pitchFamily="2" charset="-78"/>
              </a:rPr>
              <a:t>.</a:t>
            </a:r>
            <a:endParaRPr lang="fa-IR" sz="2000" dirty="0" smtClean="0">
              <a:cs typeface="B Nazanin" panose="00000400000000000000" pitchFamily="2" charset="-78"/>
            </a:endParaRPr>
          </a:p>
          <a:p>
            <a:pPr algn="just"/>
            <a:endParaRPr lang="fa-IR" dirty="0">
              <a:cs typeface="B Nazanin" panose="00000400000000000000" pitchFamily="2" charset="-78"/>
            </a:endParaRPr>
          </a:p>
          <a:p>
            <a:pPr algn="just"/>
            <a:endParaRPr lang="fa-IR" dirty="0" smtClean="0">
              <a:cs typeface="B Nazanin" panose="00000400000000000000" pitchFamily="2" charset="-78"/>
            </a:endParaRPr>
          </a:p>
          <a:p>
            <a:pPr algn="just"/>
            <a:endParaRPr lang="en-US" dirty="0">
              <a:cs typeface="B Nazanin" panose="00000400000000000000" pitchFamily="2" charset="-78"/>
            </a:endParaRPr>
          </a:p>
        </p:txBody>
      </p:sp>
      <p:sp>
        <p:nvSpPr>
          <p:cNvPr id="8" name="Slide Number Placeholder 7"/>
          <p:cNvSpPr>
            <a:spLocks noGrp="1"/>
          </p:cNvSpPr>
          <p:nvPr>
            <p:ph type="sldNum" sz="quarter" idx="12"/>
          </p:nvPr>
        </p:nvSpPr>
        <p:spPr/>
        <p:txBody>
          <a:bodyPr/>
          <a:lstStyle/>
          <a:p>
            <a:fld id="{B7C45806-68C5-47F4-BFB1-7E9C0680A4DF}" type="slidenum">
              <a:rPr lang="fa-IR" smtClean="0"/>
              <a:t>5</a:t>
            </a:fld>
            <a:endParaRPr lang="fa-IR"/>
          </a:p>
        </p:txBody>
      </p:sp>
    </p:spTree>
    <p:extLst>
      <p:ext uri="{BB962C8B-B14F-4D97-AF65-F5344CB8AC3E}">
        <p14:creationId xmlns:p14="http://schemas.microsoft.com/office/powerpoint/2010/main" val="4216685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0240" y="402336"/>
            <a:ext cx="8924543" cy="5916168"/>
          </a:xfrm>
        </p:spPr>
      </p:pic>
      <p:sp>
        <p:nvSpPr>
          <p:cNvPr id="4" name="Slide Number Placeholder 3"/>
          <p:cNvSpPr>
            <a:spLocks noGrp="1"/>
          </p:cNvSpPr>
          <p:nvPr>
            <p:ph type="sldNum" sz="quarter" idx="12"/>
          </p:nvPr>
        </p:nvSpPr>
        <p:spPr/>
        <p:txBody>
          <a:bodyPr/>
          <a:lstStyle/>
          <a:p>
            <a:fld id="{B7C45806-68C5-47F4-BFB1-7E9C0680A4DF}" type="slidenum">
              <a:rPr lang="fa-IR" smtClean="0"/>
              <a:t>6</a:t>
            </a:fld>
            <a:endParaRPr lang="fa-IR"/>
          </a:p>
        </p:txBody>
      </p:sp>
    </p:spTree>
    <p:extLst>
      <p:ext uri="{BB962C8B-B14F-4D97-AF65-F5344CB8AC3E}">
        <p14:creationId xmlns:p14="http://schemas.microsoft.com/office/powerpoint/2010/main" val="1345534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 name="TextBox 4"/>
          <p:cNvSpPr txBox="1"/>
          <p:nvPr/>
        </p:nvSpPr>
        <p:spPr>
          <a:xfrm>
            <a:off x="1504619" y="683324"/>
            <a:ext cx="10453701" cy="5632311"/>
          </a:xfrm>
          <a:prstGeom prst="rect">
            <a:avLst/>
          </a:prstGeom>
          <a:noFill/>
        </p:spPr>
        <p:txBody>
          <a:bodyPr wrap="square" rtlCol="1">
            <a:spAutoFit/>
          </a:bodyPr>
          <a:lstStyle/>
          <a:p>
            <a:pPr>
              <a:lnSpc>
                <a:spcPct val="200000"/>
              </a:lnSpc>
            </a:pPr>
            <a:r>
              <a:rPr lang="ar-SA" sz="2000" dirty="0">
                <a:cs typeface="B Nazanin" panose="00000400000000000000" pitchFamily="2" charset="-78"/>
              </a:rPr>
              <a:t>بر اساس دیاگرام فاز مس- روی، برنجهای تجارتی به دو گروه مهم تقسیم می شوند.</a:t>
            </a:r>
            <a:endParaRPr lang="en-US" sz="2000" dirty="0">
              <a:cs typeface="B Nazanin" panose="00000400000000000000" pitchFamily="2" charset="-78"/>
            </a:endParaRPr>
          </a:p>
          <a:p>
            <a:pPr>
              <a:lnSpc>
                <a:spcPct val="200000"/>
              </a:lnSpc>
            </a:pPr>
            <a:r>
              <a:rPr lang="ar-SA" sz="2000" dirty="0">
                <a:cs typeface="B Nazanin" panose="00000400000000000000" pitchFamily="2" charset="-78"/>
              </a:rPr>
              <a:t>١- برنج آلفا با ساختمان آلفا و شامل تا حدود ۳۵٪ روی</a:t>
            </a:r>
            <a:endParaRPr lang="en-US" sz="2000" dirty="0">
              <a:cs typeface="B Nazanin" panose="00000400000000000000" pitchFamily="2" charset="-78"/>
            </a:endParaRPr>
          </a:p>
          <a:p>
            <a:pPr>
              <a:lnSpc>
                <a:spcPct val="200000"/>
              </a:lnSpc>
            </a:pPr>
            <a:r>
              <a:rPr lang="ar-SA" sz="2000" dirty="0">
                <a:cs typeface="B Nazanin" panose="00000400000000000000" pitchFamily="2" charset="-78"/>
              </a:rPr>
              <a:t>۲- برنجهای آلفا</a:t>
            </a:r>
            <a:r>
              <a:rPr lang="en-US" sz="2000" dirty="0">
                <a:cs typeface="B Nazanin" panose="00000400000000000000" pitchFamily="2" charset="-78"/>
              </a:rPr>
              <a:t> + </a:t>
            </a:r>
            <a:r>
              <a:rPr lang="ar-SA" sz="2000" dirty="0">
                <a:cs typeface="B Nazanin" panose="00000400000000000000" pitchFamily="2" charset="-78"/>
              </a:rPr>
              <a:t>بتا با ساختمان دو فازی  آلفا </a:t>
            </a:r>
            <a:r>
              <a:rPr lang="en-US" sz="2000" dirty="0">
                <a:cs typeface="B Nazanin" panose="00000400000000000000" pitchFamily="2" charset="-78"/>
              </a:rPr>
              <a:t>+  </a:t>
            </a:r>
            <a:r>
              <a:rPr lang="ar-SA" sz="2000" dirty="0">
                <a:cs typeface="B Nazanin" panose="00000400000000000000" pitchFamily="2" charset="-78"/>
              </a:rPr>
              <a:t>بتا  که اساساً بر پایه نسبت 40 به 60 ازمس و روی می باشد</a:t>
            </a:r>
            <a:r>
              <a:rPr lang="ar-SA" sz="2000" dirty="0" smtClean="0">
                <a:cs typeface="B Nazanin" panose="00000400000000000000" pitchFamily="2" charset="-78"/>
              </a:rPr>
              <a:t>.</a:t>
            </a:r>
            <a:endParaRPr lang="fa-IR" sz="2000" dirty="0" smtClean="0">
              <a:cs typeface="B Nazanin" panose="00000400000000000000" pitchFamily="2" charset="-78"/>
            </a:endParaRPr>
          </a:p>
          <a:p>
            <a:pPr>
              <a:lnSpc>
                <a:spcPct val="200000"/>
              </a:lnSpc>
            </a:pPr>
            <a:r>
              <a:rPr lang="ar-SA" sz="2000" b="1" dirty="0">
                <a:cs typeface="B Nazanin" panose="00000400000000000000" pitchFamily="2" charset="-78"/>
              </a:rPr>
              <a:t>ریز ساختار برنجهای آلفا:</a:t>
            </a:r>
            <a:endParaRPr lang="en-US" sz="2000" b="1" dirty="0">
              <a:cs typeface="B Nazanin" panose="00000400000000000000" pitchFamily="2" charset="-78"/>
            </a:endParaRPr>
          </a:p>
          <a:p>
            <a:pPr>
              <a:lnSpc>
                <a:spcPct val="200000"/>
              </a:lnSpc>
            </a:pPr>
            <a:r>
              <a:rPr lang="ar-SA" sz="2000" dirty="0">
                <a:cs typeface="B Nazanin" panose="00000400000000000000" pitchFamily="2" charset="-78"/>
              </a:rPr>
              <a:t>ریز ساختار برنجهای آلفا تک فاز از محلول جامد آلفا تشکیل شده است. این ساختمان بوسیله آلیاژ برنز تجارتی در شکل ۴-۲ تصویر شده است</a:t>
            </a:r>
            <a:r>
              <a:rPr lang="en-US" sz="2000" dirty="0">
                <a:cs typeface="B Nazanin" panose="00000400000000000000" pitchFamily="2" charset="-78"/>
              </a:rPr>
              <a:t>.</a:t>
            </a:r>
          </a:p>
          <a:p>
            <a:pPr>
              <a:lnSpc>
                <a:spcPct val="200000"/>
              </a:lnSpc>
            </a:pPr>
            <a:r>
              <a:rPr lang="fa-IR" sz="2000" dirty="0" smtClean="0">
                <a:cs typeface="B Nazanin" panose="00000400000000000000" pitchFamily="2" charset="-78"/>
              </a:rPr>
              <a:t>ساختمان نابجائیها در برنجهای آلفا برای یک مقدار کار سرد با افزایش مقدار روی تغییر می یابد. این تغییر در شکل ۵-۲ نشانداده شده است. مس خالص یک توزیع سلولی از انبوه نابجائی ها ویژه مس خالص دارد. </a:t>
            </a:r>
          </a:p>
          <a:p>
            <a:pPr>
              <a:lnSpc>
                <a:spcPct val="200000"/>
              </a:lnSpc>
            </a:pPr>
            <a:endParaRPr lang="fa-IR" sz="2000" dirty="0">
              <a:cs typeface="B Nazanin" panose="00000400000000000000" pitchFamily="2" charset="-78"/>
            </a:endParaRPr>
          </a:p>
        </p:txBody>
      </p:sp>
      <p:sp>
        <p:nvSpPr>
          <p:cNvPr id="8" name="Slide Number Placeholder 7"/>
          <p:cNvSpPr>
            <a:spLocks noGrp="1"/>
          </p:cNvSpPr>
          <p:nvPr>
            <p:ph type="sldNum" sz="quarter" idx="12"/>
          </p:nvPr>
        </p:nvSpPr>
        <p:spPr/>
        <p:txBody>
          <a:bodyPr/>
          <a:lstStyle/>
          <a:p>
            <a:fld id="{B7C45806-68C5-47F4-BFB1-7E9C0680A4DF}" type="slidenum">
              <a:rPr lang="fa-IR" smtClean="0"/>
              <a:t>7</a:t>
            </a:fld>
            <a:endParaRPr lang="fa-IR"/>
          </a:p>
        </p:txBody>
      </p:sp>
    </p:spTree>
    <p:extLst>
      <p:ext uri="{BB962C8B-B14F-4D97-AF65-F5344CB8AC3E}">
        <p14:creationId xmlns:p14="http://schemas.microsoft.com/office/powerpoint/2010/main" val="3545035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TextBox 3"/>
          <p:cNvSpPr txBox="1"/>
          <p:nvPr/>
        </p:nvSpPr>
        <p:spPr>
          <a:xfrm>
            <a:off x="2448560" y="792480"/>
            <a:ext cx="8961120" cy="5293757"/>
          </a:xfrm>
          <a:prstGeom prst="rect">
            <a:avLst/>
          </a:prstGeom>
          <a:noFill/>
        </p:spPr>
        <p:txBody>
          <a:bodyPr wrap="square" rtlCol="1">
            <a:spAutoFit/>
          </a:bodyPr>
          <a:lstStyle/>
          <a:p>
            <a:pPr algn="just">
              <a:lnSpc>
                <a:spcPct val="200000"/>
              </a:lnSpc>
            </a:pPr>
            <a:r>
              <a:rPr lang="ar-SA" sz="2000" dirty="0">
                <a:cs typeface="B Nazanin" panose="00000400000000000000" pitchFamily="2" charset="-78"/>
              </a:rPr>
              <a:t>شکل </a:t>
            </a:r>
            <a:r>
              <a:rPr lang="en-US" sz="2000" dirty="0">
                <a:cs typeface="B Nazanin" panose="00000400000000000000" pitchFamily="2" charset="-78"/>
              </a:rPr>
              <a:t>a</a:t>
            </a:r>
            <a:r>
              <a:rPr lang="fa-IR" sz="2000" dirty="0">
                <a:cs typeface="B Nazanin" panose="00000400000000000000" pitchFamily="2" charset="-78"/>
              </a:rPr>
              <a:t>5</a:t>
            </a:r>
            <a:r>
              <a:rPr lang="en-US" sz="2000" dirty="0">
                <a:cs typeface="B Nazanin" panose="00000400000000000000" pitchFamily="2" charset="-78"/>
              </a:rPr>
              <a:t>-</a:t>
            </a:r>
            <a:r>
              <a:rPr lang="ar-SA" sz="2000" dirty="0">
                <a:cs typeface="B Nazanin" panose="00000400000000000000" pitchFamily="2" charset="-78"/>
              </a:rPr>
              <a:t>2 فاصله بین خطوط لغزش در مس خالص نسبتا کوچک است شکل </a:t>
            </a:r>
            <a:r>
              <a:rPr lang="ar-SA" sz="2000" dirty="0" smtClean="0">
                <a:cs typeface="B Nazanin" panose="00000400000000000000" pitchFamily="2" charset="-78"/>
              </a:rPr>
              <a:t>۶-۲</a:t>
            </a:r>
            <a:r>
              <a:rPr lang="fa-IR" sz="2000" dirty="0" smtClean="0">
                <a:cs typeface="B Nazanin" panose="00000400000000000000" pitchFamily="2" charset="-78"/>
              </a:rPr>
              <a:t> </a:t>
            </a:r>
            <a:r>
              <a:rPr lang="ar-SA" sz="2000" dirty="0" smtClean="0">
                <a:cs typeface="B Nazanin" panose="00000400000000000000" pitchFamily="2" charset="-78"/>
              </a:rPr>
              <a:t>. </a:t>
            </a:r>
            <a:r>
              <a:rPr lang="ar-SA" sz="2000" dirty="0">
                <a:cs typeface="B Nazanin" panose="00000400000000000000" pitchFamily="2" charset="-78"/>
              </a:rPr>
              <a:t>زمانیکه مقدار روی به ۱۵٪ افزایش می </a:t>
            </a:r>
            <a:r>
              <a:rPr lang="ar-SA" sz="2000" dirty="0" smtClean="0">
                <a:cs typeface="B Nazanin" panose="00000400000000000000" pitchFamily="2" charset="-78"/>
              </a:rPr>
              <a:t>یابد </a:t>
            </a:r>
            <a:r>
              <a:rPr lang="ar-SA" sz="2000" dirty="0">
                <a:cs typeface="B Nazanin" panose="00000400000000000000" pitchFamily="2" charset="-78"/>
              </a:rPr>
              <a:t>فضای بین خطوط الغزش افزایش می یابد و رديفهایی از نابجانبها تشکیل میشود. شکل </a:t>
            </a:r>
            <a:r>
              <a:rPr lang="en-US" sz="2000" dirty="0">
                <a:cs typeface="B Nazanin" panose="00000400000000000000" pitchFamily="2" charset="-78"/>
              </a:rPr>
              <a:t>b</a:t>
            </a:r>
            <a:r>
              <a:rPr lang="ar-SA" sz="2000" dirty="0">
                <a:cs typeface="B Nazanin" panose="00000400000000000000" pitchFamily="2" charset="-78"/>
              </a:rPr>
              <a:t>5</a:t>
            </a:r>
            <a:r>
              <a:rPr lang="en-US" sz="2000" dirty="0">
                <a:cs typeface="B Nazanin" panose="00000400000000000000" pitchFamily="2" charset="-78"/>
              </a:rPr>
              <a:t>-</a:t>
            </a:r>
            <a:r>
              <a:rPr lang="ar-SA" sz="2000" dirty="0">
                <a:cs typeface="B Nazanin" panose="00000400000000000000" pitchFamily="2" charset="-78"/>
              </a:rPr>
              <a:t>2 وقتی مقدار روی به ۳۷% افزایش می یابد فضای لغزش داخلی به مقدار زیادی افزایش یافته و نابجائیها به فرم</a:t>
            </a:r>
            <a:endParaRPr lang="en-US" sz="2000" dirty="0">
              <a:cs typeface="B Nazanin" panose="00000400000000000000" pitchFamily="2" charset="-78"/>
            </a:endParaRPr>
          </a:p>
          <a:p>
            <a:pPr algn="just">
              <a:lnSpc>
                <a:spcPct val="200000"/>
              </a:lnSpc>
            </a:pPr>
            <a:r>
              <a:rPr lang="ar-SA" sz="2000" dirty="0">
                <a:cs typeface="B Nazanin" panose="00000400000000000000" pitchFamily="2" charset="-78"/>
              </a:rPr>
              <a:t>صفحه ای آرایش می یابند. شکل </a:t>
            </a:r>
            <a:r>
              <a:rPr lang="en-US" sz="2000" dirty="0">
                <a:cs typeface="B Nazanin" panose="00000400000000000000" pitchFamily="2" charset="-78"/>
              </a:rPr>
              <a:t>c</a:t>
            </a:r>
            <a:r>
              <a:rPr lang="ar-SA" sz="2000" dirty="0">
                <a:cs typeface="B Nazanin" panose="00000400000000000000" pitchFamily="2" charset="-78"/>
              </a:rPr>
              <a:t>5-۲ دلیل تغییر در ترتیب نابجائیها با افزایش مقدار روی در </a:t>
            </a:r>
            <a:r>
              <a:rPr lang="ar-SA" sz="2000" dirty="0" smtClean="0">
                <a:cs typeface="B Nazanin" panose="00000400000000000000" pitchFamily="2" charset="-78"/>
              </a:rPr>
              <a:t>آلیاژها</a:t>
            </a:r>
            <a:r>
              <a:rPr lang="fa-IR" sz="2000" dirty="0" smtClean="0">
                <a:cs typeface="B Nazanin" panose="00000400000000000000" pitchFamily="2" charset="-78"/>
              </a:rPr>
              <a:t>ی</a:t>
            </a:r>
            <a:r>
              <a:rPr lang="en-US" sz="2000" dirty="0" smtClean="0">
                <a:cs typeface="B Nazanin" panose="00000400000000000000" pitchFamily="2" charset="-78"/>
              </a:rPr>
              <a:t>Cu-Zn </a:t>
            </a:r>
            <a:r>
              <a:rPr lang="ar-SA" sz="2000" dirty="0">
                <a:cs typeface="B Nazanin" panose="00000400000000000000" pitchFamily="2" charset="-78"/>
              </a:rPr>
              <a:t>به پائین آمدن انرژی نقص شبکه </a:t>
            </a:r>
            <a:r>
              <a:rPr lang="en-US" sz="2000" dirty="0">
                <a:cs typeface="B Nazanin" panose="00000400000000000000" pitchFamily="2" charset="-78"/>
              </a:rPr>
              <a:t> Stacking </a:t>
            </a:r>
            <a:r>
              <a:rPr lang="en-US" sz="2000" dirty="0" err="1">
                <a:cs typeface="B Nazanin" panose="00000400000000000000" pitchFamily="2" charset="-78"/>
              </a:rPr>
              <a:t>Falt</a:t>
            </a:r>
            <a:r>
              <a:rPr lang="en-US" sz="2000" dirty="0">
                <a:cs typeface="B Nazanin" panose="00000400000000000000" pitchFamily="2" charset="-78"/>
              </a:rPr>
              <a:t> Energy (SFE)</a:t>
            </a:r>
            <a:r>
              <a:rPr lang="ar-SA" sz="2000" dirty="0">
                <a:cs typeface="B Nazanin" panose="00000400000000000000" pitchFamily="2" charset="-78"/>
              </a:rPr>
              <a:t>مس با روی نسبت داده میشود. شکل ۶-۲ در مس خالص</a:t>
            </a:r>
            <a:r>
              <a:rPr lang="en-US" sz="2000" dirty="0">
                <a:cs typeface="B Nazanin" panose="00000400000000000000" pitchFamily="2" charset="-78"/>
              </a:rPr>
              <a:t> SFE </a:t>
            </a:r>
            <a:r>
              <a:rPr lang="ar-SA" sz="2000" dirty="0">
                <a:cs typeface="B Nazanin" panose="00000400000000000000" pitchFamily="2" charset="-78"/>
              </a:rPr>
              <a:t>نسبتا بالا بوده و </a:t>
            </a:r>
            <a:r>
              <a:rPr lang="ar-SA" sz="2000" dirty="0" smtClean="0">
                <a:cs typeface="B Nazanin" panose="00000400000000000000" pitchFamily="2" charset="-78"/>
              </a:rPr>
              <a:t>نابجائيهامی </a:t>
            </a:r>
            <a:r>
              <a:rPr lang="ar-SA" sz="2000" dirty="0">
                <a:cs typeface="B Nazanin" panose="00000400000000000000" pitchFamily="2" charset="-78"/>
              </a:rPr>
              <a:t>توانند بسهولت لغزش عرضی نموده و بنابراین لغزش کوچکی در مدت تغيير بوجود آورند</a:t>
            </a:r>
            <a:r>
              <a:rPr lang="en-US" sz="2000" dirty="0">
                <a:cs typeface="B Nazanin" panose="00000400000000000000" pitchFamily="2" charset="-78"/>
              </a:rPr>
              <a:t> .</a:t>
            </a:r>
            <a:r>
              <a:rPr lang="ar-SA" sz="2000" dirty="0">
                <a:cs typeface="B Nazanin" panose="00000400000000000000" pitchFamily="2" charset="-78"/>
              </a:rPr>
              <a:t>با افزودن روی</a:t>
            </a:r>
            <a:r>
              <a:rPr lang="ar-SA" sz="2000" dirty="0" smtClean="0">
                <a:cs typeface="B Nazanin" panose="00000400000000000000" pitchFamily="2" charset="-78"/>
              </a:rPr>
              <a:t>،</a:t>
            </a:r>
            <a:r>
              <a:rPr lang="fa-IR" sz="2000" dirty="0" smtClean="0">
                <a:cs typeface="B Nazanin" panose="00000400000000000000" pitchFamily="2" charset="-78"/>
              </a:rPr>
              <a:t> </a:t>
            </a:r>
            <a:r>
              <a:rPr lang="en-US" sz="2000" dirty="0" smtClean="0">
                <a:cs typeface="B Nazanin" panose="00000400000000000000" pitchFamily="2" charset="-78"/>
              </a:rPr>
              <a:t>SFE </a:t>
            </a:r>
            <a:r>
              <a:rPr lang="ar-SA" sz="2000" dirty="0" smtClean="0">
                <a:cs typeface="B Nazanin" panose="00000400000000000000" pitchFamily="2" charset="-78"/>
              </a:rPr>
              <a:t>مس </a:t>
            </a:r>
            <a:r>
              <a:rPr lang="ar-SA" sz="2000" dirty="0">
                <a:cs typeface="B Nazanin" panose="00000400000000000000" pitchFamily="2" charset="-78"/>
              </a:rPr>
              <a:t>پائین آمده لغزش عرضی مشکل تر شده بطوریکه نابجائيها تمایل به باقی ماندن در صفحات لغزش بفرم انباشته یا بصورت روبان های نقص شبکه کوتاه دارند</a:t>
            </a:r>
            <a:r>
              <a:rPr lang="en-US" sz="2000" dirty="0">
                <a:cs typeface="B Nazanin" panose="00000400000000000000" pitchFamily="2" charset="-78"/>
              </a:rPr>
              <a:t>.</a:t>
            </a:r>
          </a:p>
          <a:p>
            <a:endParaRPr lang="fa-IR" dirty="0"/>
          </a:p>
        </p:txBody>
      </p:sp>
      <p:sp>
        <p:nvSpPr>
          <p:cNvPr id="7" name="Slide Number Placeholder 6"/>
          <p:cNvSpPr>
            <a:spLocks noGrp="1"/>
          </p:cNvSpPr>
          <p:nvPr>
            <p:ph type="sldNum" sz="quarter" idx="12"/>
          </p:nvPr>
        </p:nvSpPr>
        <p:spPr/>
        <p:txBody>
          <a:bodyPr/>
          <a:lstStyle/>
          <a:p>
            <a:fld id="{B7C45806-68C5-47F4-BFB1-7E9C0680A4DF}" type="slidenum">
              <a:rPr lang="fa-IR" smtClean="0"/>
              <a:t>8</a:t>
            </a:fld>
            <a:endParaRPr lang="fa-IR"/>
          </a:p>
        </p:txBody>
      </p:sp>
    </p:spTree>
    <p:extLst>
      <p:ext uri="{BB962C8B-B14F-4D97-AF65-F5344CB8AC3E}">
        <p14:creationId xmlns:p14="http://schemas.microsoft.com/office/powerpoint/2010/main" val="1723568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7C45806-68C5-47F4-BFB1-7E9C0680A4DF}" type="slidenum">
              <a:rPr lang="fa-IR" smtClean="0"/>
              <a:t>9</a:t>
            </a:fld>
            <a:endParaRPr lang="fa-I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987098653"/>
              </p:ext>
            </p:extLst>
          </p:nvPr>
        </p:nvGraphicFramePr>
        <p:xfrm>
          <a:off x="2267712" y="0"/>
          <a:ext cx="9354313" cy="6686475"/>
        </p:xfrm>
        <a:graphic>
          <a:graphicData uri="http://schemas.openxmlformats.org/presentationml/2006/ole">
            <mc:AlternateContent xmlns:mc="http://schemas.openxmlformats.org/markup-compatibility/2006">
              <mc:Choice xmlns:v="urn:schemas-microsoft-com:vml" Requires="v">
                <p:oleObj spid="_x0000_s1029" name="Acrobat Document" r:id="rId3" imgW="4533728" imgH="6415694" progId="Acrobat.Document.DC">
                  <p:embed/>
                </p:oleObj>
              </mc:Choice>
              <mc:Fallback>
                <p:oleObj name="Acrobat Document" r:id="rId3" imgW="4533728" imgH="6415694" progId="Acrobat.Document.DC">
                  <p:embed/>
                  <p:pic>
                    <p:nvPicPr>
                      <p:cNvPr id="0" name=""/>
                      <p:cNvPicPr/>
                      <p:nvPr/>
                    </p:nvPicPr>
                    <p:blipFill>
                      <a:blip r:embed="rId4"/>
                      <a:stretch>
                        <a:fillRect/>
                      </a:stretch>
                    </p:blipFill>
                    <p:spPr>
                      <a:xfrm>
                        <a:off x="2267712" y="0"/>
                        <a:ext cx="9354313" cy="6686475"/>
                      </a:xfrm>
                      <a:prstGeom prst="rect">
                        <a:avLst/>
                      </a:prstGeom>
                    </p:spPr>
                  </p:pic>
                </p:oleObj>
              </mc:Fallback>
            </mc:AlternateContent>
          </a:graphicData>
        </a:graphic>
      </p:graphicFrame>
    </p:spTree>
    <p:extLst>
      <p:ext uri="{BB962C8B-B14F-4D97-AF65-F5344CB8AC3E}">
        <p14:creationId xmlns:p14="http://schemas.microsoft.com/office/powerpoint/2010/main" val="277301918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559</TotalTime>
  <Words>5027</Words>
  <Application>Microsoft Office PowerPoint</Application>
  <PresentationFormat>Widescreen</PresentationFormat>
  <Paragraphs>180</Paragraphs>
  <Slides>46</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7" baseType="lpstr">
      <vt:lpstr>Arial</vt:lpstr>
      <vt:lpstr>B Nazanin</vt:lpstr>
      <vt:lpstr>B Zar</vt:lpstr>
      <vt:lpstr>Calibri</vt:lpstr>
      <vt:lpstr>Cambria Math</vt:lpstr>
      <vt:lpstr>Century Gothic</vt:lpstr>
      <vt:lpstr>Tahoma</vt:lpstr>
      <vt:lpstr>Wingdings</vt:lpstr>
      <vt:lpstr>Wingdings 3</vt:lpstr>
      <vt:lpstr>Wisp</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Iman</dc:creator>
  <cp:lastModifiedBy>Windows User</cp:lastModifiedBy>
  <cp:revision>69</cp:revision>
  <dcterms:created xsi:type="dcterms:W3CDTF">2018-05-21T18:13:32Z</dcterms:created>
  <dcterms:modified xsi:type="dcterms:W3CDTF">2020-04-14T12:42:00Z</dcterms:modified>
</cp:coreProperties>
</file>